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405" r:id="rId2"/>
    <p:sldId id="516" r:id="rId3"/>
    <p:sldId id="530" r:id="rId4"/>
    <p:sldId id="517" r:id="rId5"/>
    <p:sldId id="527" r:id="rId6"/>
    <p:sldId id="524" r:id="rId7"/>
    <p:sldId id="529" r:id="rId8"/>
    <p:sldId id="525" r:id="rId9"/>
    <p:sldId id="526" r:id="rId10"/>
    <p:sldId id="345" r:id="rId11"/>
  </p:sldIdLst>
  <p:sldSz cx="9144000" cy="5143500" type="screen16x9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>
          <p15:clr>
            <a:srgbClr val="A4A3A4"/>
          </p15:clr>
        </p15:guide>
        <p15:guide id="2" pos="236">
          <p15:clr>
            <a:srgbClr val="A4A3A4"/>
          </p15:clr>
        </p15:guide>
        <p15:guide id="3" pos="55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CF"/>
    <a:srgbClr val="028DCF"/>
    <a:srgbClr val="85C532"/>
    <a:srgbClr val="DEDEDC"/>
    <a:srgbClr val="DFE0DB"/>
    <a:srgbClr val="FFFFFF"/>
    <a:srgbClr val="FCFCFC"/>
    <a:srgbClr val="222222"/>
    <a:srgbClr val="F5F5F5"/>
    <a:srgbClr val="85C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9" autoAdjust="0"/>
    <p:restoredTop sz="94620" autoAdjust="0"/>
  </p:normalViewPr>
  <p:slideViewPr>
    <p:cSldViewPr>
      <p:cViewPr varScale="1">
        <p:scale>
          <a:sx n="95" d="100"/>
          <a:sy n="95" d="100"/>
        </p:scale>
        <p:origin x="66" y="84"/>
      </p:cViewPr>
      <p:guideLst>
        <p:guide orient="horz" pos="1597"/>
        <p:guide pos="236"/>
        <p:guide pos="55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D26C39E3-8B35-45E3-BC29-94A677D6CBB9}" type="datetimeFigureOut">
              <a:rPr lang="zh-CN" altLang="en-US"/>
              <a:t>2019/2/20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DA07EF41-3694-421D-B7BE-BF93C347822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598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22781-AA2C-44E4-BF8A-64084FB2286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83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C:\Users\z0661\Desktop\ppt封面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938"/>
            <a:ext cx="9144000" cy="43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工作文件夹\★品牌建设\公司介绍PPT\2016汇川技术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11" y="309311"/>
            <a:ext cx="452502" cy="31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6"/>
          <p:cNvSpPr txBox="1"/>
          <p:nvPr userDrawn="1"/>
        </p:nvSpPr>
        <p:spPr>
          <a:xfrm>
            <a:off x="288456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/>
          <p:cNvSpPr txBox="1"/>
          <p:nvPr userDrawn="1"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/>
          <p:nvPr userDrawn="1"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/>
          <p:nvPr userDrawn="1"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5" r="100" b="5438"/>
          <a:stretch>
            <a:fillRect/>
          </a:stretch>
        </p:blipFill>
        <p:spPr>
          <a:xfrm flipH="1">
            <a:off x="917" y="-2032"/>
            <a:ext cx="9144671" cy="5156891"/>
          </a:xfrm>
          <a:prstGeom prst="rect">
            <a:avLst/>
          </a:prstGeom>
        </p:spPr>
      </p:pic>
      <p:sp>
        <p:nvSpPr>
          <p:cNvPr id="7" name="矩形 1"/>
          <p:cNvSpPr/>
          <p:nvPr userDrawn="1"/>
        </p:nvSpPr>
        <p:spPr>
          <a:xfrm>
            <a:off x="-39242" y="1841481"/>
            <a:ext cx="3730006" cy="446385"/>
          </a:xfrm>
          <a:custGeom>
            <a:avLst/>
            <a:gdLst/>
            <a:ahLst/>
            <a:cxnLst/>
            <a:rect l="l" t="t" r="r" b="b"/>
            <a:pathLst>
              <a:path w="3730006" h="446385">
                <a:moveTo>
                  <a:pt x="0" y="0"/>
                </a:moveTo>
                <a:lnTo>
                  <a:pt x="3730006" y="0"/>
                </a:lnTo>
                <a:lnTo>
                  <a:pt x="3526806" y="446385"/>
                </a:lnTo>
                <a:lnTo>
                  <a:pt x="0" y="446385"/>
                </a:lnTo>
                <a:close/>
              </a:path>
            </a:pathLst>
          </a:custGeom>
          <a:solidFill>
            <a:srgbClr val="008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20798"/>
            <a:ext cx="1488827" cy="30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1"/>
          <p:cNvSpPr/>
          <p:nvPr userDrawn="1"/>
        </p:nvSpPr>
        <p:spPr>
          <a:xfrm>
            <a:off x="-62101" y="1374756"/>
            <a:ext cx="2038491" cy="446385"/>
          </a:xfrm>
          <a:custGeom>
            <a:avLst/>
            <a:gdLst>
              <a:gd name="connsiteX0" fmla="*/ 0 w 2030871"/>
              <a:gd name="connsiteY0" fmla="*/ 0 h 446385"/>
              <a:gd name="connsiteX1" fmla="*/ 2030871 w 2030871"/>
              <a:gd name="connsiteY1" fmla="*/ 0 h 446385"/>
              <a:gd name="connsiteX2" fmla="*/ 1827671 w 2030871"/>
              <a:gd name="connsiteY2" fmla="*/ 446385 h 446385"/>
              <a:gd name="connsiteX3" fmla="*/ 91440 w 2030871"/>
              <a:gd name="connsiteY3" fmla="*/ 446385 h 446385"/>
              <a:gd name="connsiteX4" fmla="*/ 0 w 2030871"/>
              <a:gd name="connsiteY4" fmla="*/ 0 h 446385"/>
              <a:gd name="connsiteX0-1" fmla="*/ 7620 w 2038491"/>
              <a:gd name="connsiteY0-2" fmla="*/ 0 h 446385"/>
              <a:gd name="connsiteX1-3" fmla="*/ 2038491 w 2038491"/>
              <a:gd name="connsiteY1-4" fmla="*/ 0 h 446385"/>
              <a:gd name="connsiteX2-5" fmla="*/ 1835291 w 2038491"/>
              <a:gd name="connsiteY2-6" fmla="*/ 446385 h 446385"/>
              <a:gd name="connsiteX3-7" fmla="*/ 0 w 2038491"/>
              <a:gd name="connsiteY3-8" fmla="*/ 446385 h 446385"/>
              <a:gd name="connsiteX4-9" fmla="*/ 7620 w 2038491"/>
              <a:gd name="connsiteY4-10" fmla="*/ 0 h 4463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38491" h="446385">
                <a:moveTo>
                  <a:pt x="7620" y="0"/>
                </a:moveTo>
                <a:lnTo>
                  <a:pt x="2038491" y="0"/>
                </a:lnTo>
                <a:lnTo>
                  <a:pt x="1835291" y="446385"/>
                </a:lnTo>
                <a:lnTo>
                  <a:pt x="0" y="446385"/>
                </a:lnTo>
                <a:cubicBezTo>
                  <a:pt x="0" y="297590"/>
                  <a:pt x="7620" y="148795"/>
                  <a:pt x="7620" y="0"/>
                </a:cubicBezTo>
                <a:close/>
              </a:path>
            </a:pathLst>
          </a:custGeom>
          <a:solidFill>
            <a:srgbClr val="008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7"/>
          <p:cNvSpPr txBox="1"/>
          <p:nvPr userDrawn="1"/>
        </p:nvSpPr>
        <p:spPr>
          <a:xfrm>
            <a:off x="283160" y="1347788"/>
            <a:ext cx="15651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Forward</a:t>
            </a:r>
            <a:endParaRPr lang="zh-CN" altLang="en-US" sz="2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"/>
          <p:cNvSpPr/>
          <p:nvPr userDrawn="1"/>
        </p:nvSpPr>
        <p:spPr>
          <a:xfrm>
            <a:off x="-84961" y="2358297"/>
            <a:ext cx="1579643" cy="446385"/>
          </a:xfrm>
          <a:custGeom>
            <a:avLst/>
            <a:gdLst/>
            <a:ahLst/>
            <a:cxnLst/>
            <a:rect l="l" t="t" r="r" b="b"/>
            <a:pathLst>
              <a:path w="1579643" h="446385">
                <a:moveTo>
                  <a:pt x="0" y="0"/>
                </a:moveTo>
                <a:lnTo>
                  <a:pt x="1579643" y="0"/>
                </a:lnTo>
                <a:lnTo>
                  <a:pt x="1392456" y="446385"/>
                </a:lnTo>
                <a:lnTo>
                  <a:pt x="0" y="446385"/>
                </a:lnTo>
                <a:close/>
              </a:path>
            </a:pathLst>
          </a:custGeom>
          <a:solidFill>
            <a:srgbClr val="85C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8"/>
          <p:cNvSpPr txBox="1"/>
          <p:nvPr userDrawn="1"/>
        </p:nvSpPr>
        <p:spPr>
          <a:xfrm>
            <a:off x="341449" y="2354819"/>
            <a:ext cx="99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1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进取</a:t>
            </a:r>
          </a:p>
        </p:txBody>
      </p:sp>
      <p:sp>
        <p:nvSpPr>
          <p:cNvPr id="13" name="TextBox 7"/>
          <p:cNvSpPr txBox="1"/>
          <p:nvPr userDrawn="1"/>
        </p:nvSpPr>
        <p:spPr>
          <a:xfrm>
            <a:off x="283160" y="1814513"/>
            <a:ext cx="31195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Always Progressing </a:t>
            </a:r>
            <a:endParaRPr lang="zh-CN" altLang="en-US" sz="2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"/>
          <p:cNvSpPr/>
          <p:nvPr userDrawn="1"/>
        </p:nvSpPr>
        <p:spPr>
          <a:xfrm>
            <a:off x="-39242" y="2825022"/>
            <a:ext cx="2140594" cy="446385"/>
          </a:xfrm>
          <a:custGeom>
            <a:avLst/>
            <a:gdLst/>
            <a:ahLst/>
            <a:cxnLst/>
            <a:rect l="l" t="t" r="r" b="b"/>
            <a:pathLst>
              <a:path w="2140594" h="446385">
                <a:moveTo>
                  <a:pt x="0" y="0"/>
                </a:moveTo>
                <a:lnTo>
                  <a:pt x="2140594" y="0"/>
                </a:lnTo>
                <a:lnTo>
                  <a:pt x="1970423" y="446385"/>
                </a:lnTo>
                <a:lnTo>
                  <a:pt x="0" y="446385"/>
                </a:lnTo>
                <a:close/>
              </a:path>
            </a:pathLst>
          </a:custGeom>
          <a:solidFill>
            <a:srgbClr val="85C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8"/>
          <p:cNvSpPr txBox="1"/>
          <p:nvPr userDrawn="1"/>
        </p:nvSpPr>
        <p:spPr>
          <a:xfrm>
            <a:off x="341448" y="2812019"/>
            <a:ext cx="167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13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永不止步</a:t>
            </a:r>
            <a:endParaRPr lang="zh-CN" altLang="en-US" sz="2400" spc="13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6"/>
          <p:cNvSpPr txBox="1"/>
          <p:nvPr userDrawn="1"/>
        </p:nvSpPr>
        <p:spPr>
          <a:xfrm>
            <a:off x="6012160" y="147170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/>
          <p:nvPr userDrawn="1"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cxnSp>
        <p:nvCxnSpPr>
          <p:cNvPr id="13" name="直线连接符 7"/>
          <p:cNvCxnSpPr/>
          <p:nvPr/>
        </p:nvCxnSpPr>
        <p:spPr>
          <a:xfrm>
            <a:off x="6089889" y="2338209"/>
            <a:ext cx="2357367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6019330" y="197846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关于我们</a:t>
            </a:r>
            <a:endParaRPr kumimoji="1" lang="en-US" altLang="zh-CN" sz="1600" b="1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19330" y="1792307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About us</a:t>
            </a:r>
            <a:endParaRPr kumimoji="1" lang="en-US" altLang="zh-CN" sz="10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6" name="等腰三角形 15"/>
          <p:cNvSpPr/>
          <p:nvPr/>
        </p:nvSpPr>
        <p:spPr>
          <a:xfrm rot="5400000">
            <a:off x="5895859" y="1854990"/>
            <a:ext cx="141118" cy="105824"/>
          </a:xfrm>
          <a:prstGeom prst="triangle">
            <a:avLst/>
          </a:prstGeom>
          <a:solidFill>
            <a:srgbClr val="85C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  <a:ea typeface="+mn-ea"/>
            </a:endParaRPr>
          </a:p>
        </p:txBody>
      </p:sp>
      <p:cxnSp>
        <p:nvCxnSpPr>
          <p:cNvPr id="18" name="直线连接符 19"/>
          <p:cNvCxnSpPr/>
          <p:nvPr/>
        </p:nvCxnSpPr>
        <p:spPr>
          <a:xfrm>
            <a:off x="6089889" y="2933217"/>
            <a:ext cx="2357367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019330" y="2573469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高效运营保障</a:t>
            </a:r>
            <a:endParaRPr kumimoji="1" lang="zh-CN" altLang="en-US" sz="1600" b="1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19330" y="2387315"/>
            <a:ext cx="1994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Efficient Operation Assurance</a:t>
            </a:r>
            <a:endParaRPr kumimoji="1" lang="en-US" altLang="zh-CN" sz="10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>
            <a:off x="5895859" y="2449998"/>
            <a:ext cx="141118" cy="105824"/>
          </a:xfrm>
          <a:prstGeom prst="triangle">
            <a:avLst/>
          </a:prstGeom>
          <a:solidFill>
            <a:srgbClr val="85C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  <a:ea typeface="+mn-ea"/>
            </a:endParaRPr>
          </a:p>
        </p:txBody>
      </p:sp>
      <p:cxnSp>
        <p:nvCxnSpPr>
          <p:cNvPr id="23" name="直线连接符 24"/>
          <p:cNvCxnSpPr/>
          <p:nvPr/>
        </p:nvCxnSpPr>
        <p:spPr>
          <a:xfrm>
            <a:off x="6089889" y="3528225"/>
            <a:ext cx="2357367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019330" y="3168477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产品及行业</a:t>
            </a:r>
            <a:endParaRPr kumimoji="1" lang="zh-CN" altLang="en-US" sz="1600" b="1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19330" y="2982323"/>
            <a:ext cx="17908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Products and Applications</a:t>
            </a:r>
            <a:endParaRPr kumimoji="1" lang="en-US" altLang="zh-CN" sz="10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6" name="等腰三角形 25"/>
          <p:cNvSpPr/>
          <p:nvPr/>
        </p:nvSpPr>
        <p:spPr>
          <a:xfrm rot="5400000">
            <a:off x="5895859" y="3045006"/>
            <a:ext cx="141118" cy="105824"/>
          </a:xfrm>
          <a:prstGeom prst="triangle">
            <a:avLst/>
          </a:prstGeom>
          <a:solidFill>
            <a:srgbClr val="85C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  <a:ea typeface="+mn-ea"/>
            </a:endParaRPr>
          </a:p>
        </p:txBody>
      </p:sp>
      <p:cxnSp>
        <p:nvCxnSpPr>
          <p:cNvPr id="28" name="直线连接符 29"/>
          <p:cNvCxnSpPr/>
          <p:nvPr/>
        </p:nvCxnSpPr>
        <p:spPr>
          <a:xfrm>
            <a:off x="6089889" y="4123233"/>
            <a:ext cx="2357367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019330" y="376348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展望未来</a:t>
            </a:r>
            <a:endParaRPr kumimoji="1" lang="zh-CN" altLang="en-US" sz="1600" b="1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19330" y="3577331"/>
            <a:ext cx="1213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Future Prospects</a:t>
            </a:r>
            <a:endParaRPr kumimoji="1" lang="en-US" altLang="zh-CN" sz="10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1" name="等腰三角形 30"/>
          <p:cNvSpPr/>
          <p:nvPr/>
        </p:nvSpPr>
        <p:spPr>
          <a:xfrm rot="5400000">
            <a:off x="5895859" y="3640014"/>
            <a:ext cx="141118" cy="105824"/>
          </a:xfrm>
          <a:prstGeom prst="triangle">
            <a:avLst/>
          </a:prstGeom>
          <a:solidFill>
            <a:srgbClr val="85C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  <a:ea typeface="+mn-ea"/>
            </a:endParaRPr>
          </a:p>
        </p:txBody>
      </p:sp>
      <p:cxnSp>
        <p:nvCxnSpPr>
          <p:cNvPr id="33" name="直线连接符 34"/>
          <p:cNvCxnSpPr/>
          <p:nvPr/>
        </p:nvCxnSpPr>
        <p:spPr>
          <a:xfrm>
            <a:off x="6089889" y="4718239"/>
            <a:ext cx="2357367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6019330" y="4358491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****************</a:t>
            </a:r>
            <a:endParaRPr kumimoji="1" lang="zh-CN" altLang="en-US" sz="1600" b="1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019330" y="4172337"/>
            <a:ext cx="14542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0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**********************</a:t>
            </a:r>
            <a:endParaRPr kumimoji="1" lang="en-US" altLang="zh-CN" sz="10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6" name="等腰三角形 35"/>
          <p:cNvSpPr/>
          <p:nvPr/>
        </p:nvSpPr>
        <p:spPr>
          <a:xfrm rot="5400000">
            <a:off x="5895859" y="4235020"/>
            <a:ext cx="141118" cy="105824"/>
          </a:xfrm>
          <a:prstGeom prst="triangle">
            <a:avLst/>
          </a:prstGeom>
          <a:solidFill>
            <a:srgbClr val="85C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  <a:ea typeface="+mn-ea"/>
            </a:endParaRPr>
          </a:p>
        </p:txBody>
      </p:sp>
      <p:sp>
        <p:nvSpPr>
          <p:cNvPr id="37" name="AutoShape 4"/>
          <p:cNvSpPr/>
          <p:nvPr userDrawn="1"/>
        </p:nvSpPr>
        <p:spPr bwMode="auto">
          <a:xfrm>
            <a:off x="374015" y="564747"/>
            <a:ext cx="3500438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en-US" altLang="zh-CN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CONTENTS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 userDrawn="1"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27" name="矩形 26"/>
          <p:cNvSpPr/>
          <p:nvPr userDrawn="1"/>
        </p:nvSpPr>
        <p:spPr>
          <a:xfrm>
            <a:off x="-6393" y="1296983"/>
            <a:ext cx="5178991" cy="342125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/>
        </p:nvSpPr>
        <p:spPr>
          <a:xfrm>
            <a:off x="0" y="3515626"/>
            <a:ext cx="2287855" cy="167997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8" name="矩形 37"/>
          <p:cNvSpPr/>
          <p:nvPr userDrawn="1"/>
        </p:nvSpPr>
        <p:spPr>
          <a:xfrm>
            <a:off x="2289175" y="3515626"/>
            <a:ext cx="2287855" cy="167997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9" name="矩形 38"/>
          <p:cNvSpPr/>
          <p:nvPr userDrawn="1"/>
        </p:nvSpPr>
        <p:spPr>
          <a:xfrm>
            <a:off x="4578350" y="3515626"/>
            <a:ext cx="2287855" cy="167997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0" name="矩形 39"/>
          <p:cNvSpPr/>
          <p:nvPr userDrawn="1"/>
        </p:nvSpPr>
        <p:spPr>
          <a:xfrm>
            <a:off x="6867525" y="3515626"/>
            <a:ext cx="2287855" cy="167997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7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/>
          <p:nvPr userDrawn="1"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287722" y="1264675"/>
            <a:ext cx="8460742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eaLnBrk="1">
              <a:lnSpc>
                <a:spcPct val="130000"/>
              </a:lnSpc>
              <a:buClr>
                <a:srgbClr val="008CCF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Arial" panose="020B0604020202020204" pitchFamily="34" charset="0"/>
              </a:rPr>
              <a:t>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</a:t>
            </a:r>
          </a:p>
          <a:p>
            <a:pPr marL="257175" indent="-257175" eaLnBrk="1">
              <a:lnSpc>
                <a:spcPct val="130000"/>
              </a:lnSpc>
              <a:buClr>
                <a:srgbClr val="008CCF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Arial" panose="020B0604020202020204" pitchFamily="34" charset="0"/>
              </a:rPr>
              <a:t>**************************************************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AutoShape 4"/>
          <p:cNvSpPr/>
          <p:nvPr userDrawn="1"/>
        </p:nvSpPr>
        <p:spPr bwMode="auto">
          <a:xfrm>
            <a:off x="374014" y="564747"/>
            <a:ext cx="3909953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en-US" altLang="zh-CN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*****************************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 userDrawn="1"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介绍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395288" y="1629946"/>
            <a:ext cx="1668755" cy="15898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6" name="矩形 35"/>
          <p:cNvSpPr/>
          <p:nvPr userDrawn="1"/>
        </p:nvSpPr>
        <p:spPr>
          <a:xfrm>
            <a:off x="2066852" y="1629946"/>
            <a:ext cx="1668755" cy="15898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7" name="矩形 36"/>
          <p:cNvSpPr/>
          <p:nvPr userDrawn="1"/>
        </p:nvSpPr>
        <p:spPr>
          <a:xfrm>
            <a:off x="3738416" y="1629946"/>
            <a:ext cx="1668755" cy="15898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8" name="矩形 37"/>
          <p:cNvSpPr/>
          <p:nvPr userDrawn="1"/>
        </p:nvSpPr>
        <p:spPr>
          <a:xfrm>
            <a:off x="5409980" y="1629946"/>
            <a:ext cx="1668755" cy="15898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9" name="矩形 38"/>
          <p:cNvSpPr/>
          <p:nvPr userDrawn="1"/>
        </p:nvSpPr>
        <p:spPr>
          <a:xfrm>
            <a:off x="7081545" y="1629946"/>
            <a:ext cx="1668755" cy="15898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8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/>
          <p:nvPr userDrawn="1"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10" name="AutoShape 30"/>
          <p:cNvSpPr/>
          <p:nvPr userDrawn="1"/>
        </p:nvSpPr>
        <p:spPr bwMode="auto">
          <a:xfrm>
            <a:off x="395288" y="1289050"/>
            <a:ext cx="1673586" cy="274638"/>
          </a:xfrm>
          <a:custGeom>
            <a:avLst/>
            <a:gdLst>
              <a:gd name="T0" fmla="*/ 47252930 w 21600"/>
              <a:gd name="T1" fmla="*/ 1752534 h 21600"/>
              <a:gd name="T2" fmla="*/ 47252930 w 21600"/>
              <a:gd name="T3" fmla="*/ 1752534 h 21600"/>
              <a:gd name="T4" fmla="*/ 47252930 w 21600"/>
              <a:gd name="T5" fmla="*/ 1752534 h 21600"/>
              <a:gd name="T6" fmla="*/ 47252930 w 21600"/>
              <a:gd name="T7" fmla="*/ 175253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008CC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zh-CN" altLang="en-US" sz="1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*************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AutoShape 31"/>
          <p:cNvSpPr/>
          <p:nvPr userDrawn="1"/>
        </p:nvSpPr>
        <p:spPr bwMode="auto">
          <a:xfrm>
            <a:off x="2088420" y="1289050"/>
            <a:ext cx="1649353" cy="274638"/>
          </a:xfrm>
          <a:custGeom>
            <a:avLst/>
            <a:gdLst>
              <a:gd name="T0" fmla="*/ 47252930 w 21600"/>
              <a:gd name="T1" fmla="*/ 1752534 h 21600"/>
              <a:gd name="T2" fmla="*/ 47252930 w 21600"/>
              <a:gd name="T3" fmla="*/ 1752534 h 21600"/>
              <a:gd name="T4" fmla="*/ 47252930 w 21600"/>
              <a:gd name="T5" fmla="*/ 1752534 h 21600"/>
              <a:gd name="T6" fmla="*/ 47252930 w 21600"/>
              <a:gd name="T7" fmla="*/ 175253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*************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AutoShape 32"/>
          <p:cNvSpPr/>
          <p:nvPr userDrawn="1"/>
        </p:nvSpPr>
        <p:spPr bwMode="auto">
          <a:xfrm>
            <a:off x="3750721" y="1289050"/>
            <a:ext cx="1648707" cy="274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85C12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*************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AutoShape 33"/>
          <p:cNvSpPr/>
          <p:nvPr userDrawn="1"/>
        </p:nvSpPr>
        <p:spPr bwMode="auto">
          <a:xfrm>
            <a:off x="5412376" y="1288256"/>
            <a:ext cx="1660619" cy="274638"/>
          </a:xfrm>
          <a:custGeom>
            <a:avLst/>
            <a:gdLst>
              <a:gd name="T0" fmla="*/ 47252930 w 21600"/>
              <a:gd name="T1" fmla="*/ 1752534 h 21600"/>
              <a:gd name="T2" fmla="*/ 47252930 w 21600"/>
              <a:gd name="T3" fmla="*/ 1752534 h 21600"/>
              <a:gd name="T4" fmla="*/ 47252930 w 21600"/>
              <a:gd name="T5" fmla="*/ 1752534 h 21600"/>
              <a:gd name="T6" fmla="*/ 47252930 w 21600"/>
              <a:gd name="T7" fmla="*/ 175253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*************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66"/>
          <p:cNvSpPr txBox="1">
            <a:spLocks noChangeArrowheads="1"/>
          </p:cNvSpPr>
          <p:nvPr userDrawn="1"/>
        </p:nvSpPr>
        <p:spPr bwMode="auto">
          <a:xfrm>
            <a:off x="7085944" y="1287463"/>
            <a:ext cx="1667532" cy="276225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txBody>
          <a:bodyPr wrap="square" lIns="91458" tIns="45729" rIns="91458" bIns="45729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*************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AutoShape 30"/>
          <p:cNvSpPr/>
          <p:nvPr userDrawn="1"/>
        </p:nvSpPr>
        <p:spPr bwMode="auto">
          <a:xfrm>
            <a:off x="395288" y="3291830"/>
            <a:ext cx="1662250" cy="1231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dirty="0">
              <a:latin typeface="Helvetica Light" charset="0"/>
              <a:ea typeface="Helvetica Light" charset="0"/>
              <a:cs typeface="Calibri" panose="020F0502020204030204" pitchFamily="34" charset="0"/>
              <a:sym typeface="Helvetica Light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 userDrawn="1"/>
        </p:nvSpPr>
        <p:spPr bwMode="auto">
          <a:xfrm>
            <a:off x="519848" y="3446115"/>
            <a:ext cx="1495425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6" name="AutoShape 31"/>
          <p:cNvSpPr/>
          <p:nvPr userDrawn="1"/>
        </p:nvSpPr>
        <p:spPr bwMode="auto">
          <a:xfrm>
            <a:off x="2076644" y="3291830"/>
            <a:ext cx="1662922" cy="1231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>
              <a:latin typeface="Helvetica Light" charset="0"/>
              <a:ea typeface="Helvetica Light" charset="0"/>
              <a:cs typeface="Calibri" panose="020F0502020204030204" pitchFamily="34" charset="0"/>
              <a:sym typeface="Helvetica Light" charset="0"/>
            </a:endParaRPr>
          </a:p>
        </p:txBody>
      </p:sp>
      <p:sp>
        <p:nvSpPr>
          <p:cNvPr id="28" name="AutoShape 32"/>
          <p:cNvSpPr/>
          <p:nvPr userDrawn="1"/>
        </p:nvSpPr>
        <p:spPr bwMode="auto">
          <a:xfrm>
            <a:off x="3752074" y="3291830"/>
            <a:ext cx="1669616" cy="1231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>
              <a:latin typeface="Helvetica Light" charset="0"/>
              <a:ea typeface="Helvetica Light" charset="0"/>
              <a:cs typeface="Calibri" panose="020F0502020204030204" pitchFamily="34" charset="0"/>
              <a:sym typeface="Helvetica Light" charset="0"/>
            </a:endParaRPr>
          </a:p>
        </p:txBody>
      </p:sp>
      <p:sp>
        <p:nvSpPr>
          <p:cNvPr id="30" name="AutoShape 33"/>
          <p:cNvSpPr/>
          <p:nvPr userDrawn="1"/>
        </p:nvSpPr>
        <p:spPr bwMode="auto">
          <a:xfrm>
            <a:off x="5434198" y="3291830"/>
            <a:ext cx="1639238" cy="1231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>
              <a:latin typeface="Helvetica Light" charset="0"/>
              <a:ea typeface="Helvetica Light" charset="0"/>
              <a:cs typeface="Calibri" panose="020F0502020204030204" pitchFamily="34" charset="0"/>
              <a:sym typeface="Helvetica Light" charset="0"/>
            </a:endParaRPr>
          </a:p>
        </p:txBody>
      </p:sp>
      <p:sp>
        <p:nvSpPr>
          <p:cNvPr id="32" name="AutoShape 33"/>
          <p:cNvSpPr/>
          <p:nvPr userDrawn="1"/>
        </p:nvSpPr>
        <p:spPr bwMode="auto">
          <a:xfrm>
            <a:off x="7085942" y="3291830"/>
            <a:ext cx="1664358" cy="1231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>
              <a:latin typeface="Helvetica Light" charset="0"/>
              <a:ea typeface="Helvetica Light" charset="0"/>
              <a:cs typeface="Calibri" panose="020F0502020204030204" pitchFamily="34" charset="0"/>
              <a:sym typeface="Helvetica Light" charset="0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 userDrawn="1"/>
        </p:nvSpPr>
        <p:spPr bwMode="auto">
          <a:xfrm>
            <a:off x="2159884" y="3446115"/>
            <a:ext cx="1495425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 userDrawn="1"/>
        </p:nvSpPr>
        <p:spPr bwMode="auto">
          <a:xfrm>
            <a:off x="3844750" y="3446115"/>
            <a:ext cx="1495425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 userDrawn="1"/>
        </p:nvSpPr>
        <p:spPr bwMode="auto">
          <a:xfrm>
            <a:off x="5529617" y="3446115"/>
            <a:ext cx="1495425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43" name="Text Box 7"/>
          <p:cNvSpPr txBox="1">
            <a:spLocks noChangeArrowheads="1"/>
          </p:cNvSpPr>
          <p:nvPr userDrawn="1"/>
        </p:nvSpPr>
        <p:spPr bwMode="auto">
          <a:xfrm>
            <a:off x="7163684" y="3446115"/>
            <a:ext cx="1495425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44" name="AutoShape 4"/>
          <p:cNvSpPr/>
          <p:nvPr userDrawn="1"/>
        </p:nvSpPr>
        <p:spPr bwMode="auto">
          <a:xfrm>
            <a:off x="374014" y="564747"/>
            <a:ext cx="3909953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en-US" altLang="zh-CN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*****************************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5" name="矩形 44"/>
          <p:cNvSpPr/>
          <p:nvPr userDrawn="1"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历程图文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 userDrawn="1"/>
        </p:nvSpPr>
        <p:spPr>
          <a:xfrm>
            <a:off x="353667" y="2670196"/>
            <a:ext cx="1187634" cy="1630341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5" name="矩形 64"/>
          <p:cNvSpPr/>
          <p:nvPr userDrawn="1"/>
        </p:nvSpPr>
        <p:spPr>
          <a:xfrm>
            <a:off x="1561714" y="2670196"/>
            <a:ext cx="1187634" cy="1630341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6" name="矩形 65"/>
          <p:cNvSpPr/>
          <p:nvPr userDrawn="1"/>
        </p:nvSpPr>
        <p:spPr>
          <a:xfrm>
            <a:off x="2769761" y="2670196"/>
            <a:ext cx="1187634" cy="1630341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7" name="矩形 66"/>
          <p:cNvSpPr/>
          <p:nvPr userDrawn="1"/>
        </p:nvSpPr>
        <p:spPr>
          <a:xfrm>
            <a:off x="3977808" y="2670196"/>
            <a:ext cx="1187634" cy="1630341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8" name="矩形 67"/>
          <p:cNvSpPr/>
          <p:nvPr userDrawn="1"/>
        </p:nvSpPr>
        <p:spPr>
          <a:xfrm>
            <a:off x="5185855" y="2670196"/>
            <a:ext cx="1187634" cy="1630341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9" name="矩形 68"/>
          <p:cNvSpPr/>
          <p:nvPr userDrawn="1"/>
        </p:nvSpPr>
        <p:spPr>
          <a:xfrm>
            <a:off x="6403953" y="2670196"/>
            <a:ext cx="1187634" cy="1630341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0" name="矩形 69"/>
          <p:cNvSpPr/>
          <p:nvPr userDrawn="1"/>
        </p:nvSpPr>
        <p:spPr>
          <a:xfrm>
            <a:off x="7601947" y="2670196"/>
            <a:ext cx="1187634" cy="1630341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0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/>
          <p:cNvSpPr txBox="1"/>
          <p:nvPr userDrawn="1"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12" name="AutoShape 4"/>
          <p:cNvSpPr/>
          <p:nvPr userDrawn="1"/>
        </p:nvSpPr>
        <p:spPr bwMode="auto">
          <a:xfrm>
            <a:off x="374014" y="564747"/>
            <a:ext cx="3909953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en-US" altLang="zh-CN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*****************************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 userDrawn="1"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33" name="AutoShape 7"/>
          <p:cNvSpPr/>
          <p:nvPr userDrawn="1"/>
        </p:nvSpPr>
        <p:spPr bwMode="auto">
          <a:xfrm>
            <a:off x="374014" y="1458930"/>
            <a:ext cx="1239508" cy="34766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66" y="21599"/>
                </a:moveTo>
                <a:lnTo>
                  <a:pt x="0" y="21599"/>
                </a:lnTo>
                <a:lnTo>
                  <a:pt x="933" y="10700"/>
                </a:lnTo>
                <a:lnTo>
                  <a:pt x="0" y="0"/>
                </a:lnTo>
                <a:lnTo>
                  <a:pt x="20666" y="0"/>
                </a:lnTo>
                <a:lnTo>
                  <a:pt x="21599" y="10700"/>
                </a:lnTo>
                <a:lnTo>
                  <a:pt x="20666" y="21599"/>
                </a:lnTo>
                <a:close/>
              </a:path>
            </a:pathLst>
          </a:custGeom>
          <a:solidFill>
            <a:srgbClr val="85C12F"/>
          </a:solidFill>
          <a:ln>
            <a:noFill/>
          </a:ln>
          <a:effectLst/>
        </p:spPr>
        <p:txBody>
          <a:bodyPr lIns="0" tIns="0" rIns="0" bIns="0"/>
          <a:lstStyle/>
          <a:p>
            <a:pPr algn="ctr">
              <a:lnSpc>
                <a:spcPct val="150000"/>
              </a:lnSpc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</a:p>
        </p:txBody>
      </p:sp>
      <p:sp>
        <p:nvSpPr>
          <p:cNvPr id="34" name="AutoShape 10"/>
          <p:cNvSpPr/>
          <p:nvPr userDrawn="1"/>
        </p:nvSpPr>
        <p:spPr bwMode="auto">
          <a:xfrm>
            <a:off x="1576572" y="1458930"/>
            <a:ext cx="1236149" cy="34766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63" y="21599"/>
                </a:moveTo>
                <a:lnTo>
                  <a:pt x="0" y="21599"/>
                </a:lnTo>
                <a:lnTo>
                  <a:pt x="936" y="10700"/>
                </a:lnTo>
                <a:lnTo>
                  <a:pt x="0" y="0"/>
                </a:lnTo>
                <a:lnTo>
                  <a:pt x="20663" y="0"/>
                </a:lnTo>
                <a:lnTo>
                  <a:pt x="21599" y="10700"/>
                </a:lnTo>
                <a:lnTo>
                  <a:pt x="20663" y="21599"/>
                </a:lnTo>
                <a:close/>
              </a:path>
            </a:pathLst>
          </a:custGeom>
          <a:solidFill>
            <a:srgbClr val="85C12F"/>
          </a:solidFill>
          <a:ln>
            <a:noFill/>
          </a:ln>
          <a:effectLst/>
        </p:spPr>
        <p:txBody>
          <a:bodyPr lIns="0" tIns="0" rIns="0" bIns="0"/>
          <a:lstStyle/>
          <a:p>
            <a:pPr algn="ctr">
              <a:lnSpc>
                <a:spcPct val="150000"/>
              </a:lnSpc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35" name="AutoShape 11"/>
          <p:cNvSpPr/>
          <p:nvPr userDrawn="1"/>
        </p:nvSpPr>
        <p:spPr bwMode="auto">
          <a:xfrm>
            <a:off x="2784169" y="1458930"/>
            <a:ext cx="1239508" cy="34766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66" y="21599"/>
                </a:moveTo>
                <a:lnTo>
                  <a:pt x="0" y="21599"/>
                </a:lnTo>
                <a:lnTo>
                  <a:pt x="933" y="10700"/>
                </a:lnTo>
                <a:lnTo>
                  <a:pt x="0" y="0"/>
                </a:lnTo>
                <a:lnTo>
                  <a:pt x="20666" y="0"/>
                </a:lnTo>
                <a:lnTo>
                  <a:pt x="21599" y="10700"/>
                </a:lnTo>
                <a:lnTo>
                  <a:pt x="20666" y="21599"/>
                </a:lnTo>
                <a:close/>
              </a:path>
            </a:pathLst>
          </a:custGeom>
          <a:solidFill>
            <a:srgbClr val="85C12F"/>
          </a:solidFill>
          <a:ln>
            <a:noFill/>
          </a:ln>
          <a:effectLst/>
        </p:spPr>
        <p:txBody>
          <a:bodyPr lIns="0" tIns="0" rIns="0" bIns="0"/>
          <a:lstStyle/>
          <a:p>
            <a:pPr algn="ctr">
              <a:lnSpc>
                <a:spcPct val="150000"/>
              </a:lnSpc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42" name="AutoShape 11"/>
          <p:cNvSpPr/>
          <p:nvPr userDrawn="1"/>
        </p:nvSpPr>
        <p:spPr bwMode="auto">
          <a:xfrm>
            <a:off x="3998483" y="1458930"/>
            <a:ext cx="1239508" cy="34766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66" y="21599"/>
                </a:moveTo>
                <a:lnTo>
                  <a:pt x="0" y="21599"/>
                </a:lnTo>
                <a:lnTo>
                  <a:pt x="933" y="10700"/>
                </a:lnTo>
                <a:lnTo>
                  <a:pt x="0" y="0"/>
                </a:lnTo>
                <a:lnTo>
                  <a:pt x="20666" y="0"/>
                </a:lnTo>
                <a:lnTo>
                  <a:pt x="21599" y="10700"/>
                </a:lnTo>
                <a:lnTo>
                  <a:pt x="20666" y="21599"/>
                </a:lnTo>
                <a:close/>
              </a:path>
            </a:pathLst>
          </a:custGeom>
          <a:solidFill>
            <a:srgbClr val="85C12F"/>
          </a:solidFill>
          <a:ln>
            <a:noFill/>
          </a:ln>
          <a:effectLst/>
        </p:spPr>
        <p:txBody>
          <a:bodyPr lIns="0" tIns="0" rIns="0" bIns="0"/>
          <a:lstStyle/>
          <a:p>
            <a:pPr algn="ctr">
              <a:lnSpc>
                <a:spcPct val="150000"/>
              </a:lnSpc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43" name="AutoShape 7"/>
          <p:cNvSpPr/>
          <p:nvPr userDrawn="1"/>
        </p:nvSpPr>
        <p:spPr bwMode="auto">
          <a:xfrm>
            <a:off x="5204400" y="1460609"/>
            <a:ext cx="1239508" cy="345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66" y="21599"/>
                </a:moveTo>
                <a:lnTo>
                  <a:pt x="0" y="21599"/>
                </a:lnTo>
                <a:lnTo>
                  <a:pt x="933" y="10700"/>
                </a:lnTo>
                <a:lnTo>
                  <a:pt x="0" y="0"/>
                </a:lnTo>
                <a:lnTo>
                  <a:pt x="20666" y="0"/>
                </a:lnTo>
                <a:lnTo>
                  <a:pt x="21599" y="10700"/>
                </a:lnTo>
                <a:lnTo>
                  <a:pt x="20666" y="21599"/>
                </a:lnTo>
                <a:close/>
              </a:path>
            </a:pathLst>
          </a:custGeom>
          <a:solidFill>
            <a:srgbClr val="85C12F"/>
          </a:solidFill>
          <a:ln>
            <a:noFill/>
          </a:ln>
          <a:effectLst/>
        </p:spPr>
        <p:txBody>
          <a:bodyPr lIns="0" tIns="0" rIns="0" bIns="0"/>
          <a:lstStyle/>
          <a:p>
            <a:pPr algn="ctr">
              <a:lnSpc>
                <a:spcPct val="150000"/>
              </a:lnSpc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44" name="AutoShape 10"/>
          <p:cNvSpPr/>
          <p:nvPr userDrawn="1"/>
        </p:nvSpPr>
        <p:spPr bwMode="auto">
          <a:xfrm>
            <a:off x="6411996" y="1460609"/>
            <a:ext cx="1236149" cy="345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63" y="21599"/>
                </a:moveTo>
                <a:lnTo>
                  <a:pt x="0" y="21599"/>
                </a:lnTo>
                <a:lnTo>
                  <a:pt x="936" y="10700"/>
                </a:lnTo>
                <a:lnTo>
                  <a:pt x="0" y="0"/>
                </a:lnTo>
                <a:lnTo>
                  <a:pt x="20663" y="0"/>
                </a:lnTo>
                <a:lnTo>
                  <a:pt x="21599" y="10700"/>
                </a:lnTo>
                <a:lnTo>
                  <a:pt x="20663" y="21599"/>
                </a:lnTo>
                <a:close/>
              </a:path>
            </a:pathLst>
          </a:custGeom>
          <a:solidFill>
            <a:srgbClr val="85C12F"/>
          </a:solidFill>
          <a:ln>
            <a:noFill/>
          </a:ln>
          <a:effectLst/>
        </p:spPr>
        <p:txBody>
          <a:bodyPr lIns="0" tIns="0" rIns="0" bIns="0"/>
          <a:lstStyle/>
          <a:p>
            <a:pPr algn="ctr">
              <a:lnSpc>
                <a:spcPct val="150000"/>
              </a:lnSpc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45" name="AutoShape 11"/>
          <p:cNvSpPr/>
          <p:nvPr userDrawn="1"/>
        </p:nvSpPr>
        <p:spPr bwMode="auto">
          <a:xfrm>
            <a:off x="7622951" y="1460609"/>
            <a:ext cx="1197520" cy="345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66" y="21599"/>
                </a:moveTo>
                <a:lnTo>
                  <a:pt x="0" y="21599"/>
                </a:lnTo>
                <a:lnTo>
                  <a:pt x="933" y="10700"/>
                </a:lnTo>
                <a:lnTo>
                  <a:pt x="0" y="0"/>
                </a:lnTo>
                <a:lnTo>
                  <a:pt x="20666" y="0"/>
                </a:lnTo>
                <a:lnTo>
                  <a:pt x="21599" y="10700"/>
                </a:lnTo>
                <a:lnTo>
                  <a:pt x="20666" y="21599"/>
                </a:lnTo>
                <a:close/>
              </a:path>
            </a:pathLst>
          </a:custGeom>
          <a:solidFill>
            <a:srgbClr val="85C12F"/>
          </a:solidFill>
          <a:ln>
            <a:noFill/>
          </a:ln>
          <a:effectLst/>
        </p:spPr>
        <p:txBody>
          <a:bodyPr lIns="0" tIns="0" rIns="0" bIns="0"/>
          <a:lstStyle/>
          <a:p>
            <a:pPr algn="ctr">
              <a:lnSpc>
                <a:spcPct val="150000"/>
              </a:lnSpc>
              <a:defRPr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55" name="矩形 54"/>
          <p:cNvSpPr/>
          <p:nvPr userDrawn="1"/>
        </p:nvSpPr>
        <p:spPr>
          <a:xfrm>
            <a:off x="353667" y="1806597"/>
            <a:ext cx="1187634" cy="85657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6" name="矩形 55"/>
          <p:cNvSpPr/>
          <p:nvPr userDrawn="1"/>
        </p:nvSpPr>
        <p:spPr>
          <a:xfrm>
            <a:off x="1561714" y="1806597"/>
            <a:ext cx="1187634" cy="85657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7" name="矩形 56"/>
          <p:cNvSpPr/>
          <p:nvPr userDrawn="1"/>
        </p:nvSpPr>
        <p:spPr>
          <a:xfrm>
            <a:off x="2769761" y="1806597"/>
            <a:ext cx="1187634" cy="85657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8" name="矩形 57"/>
          <p:cNvSpPr/>
          <p:nvPr userDrawn="1"/>
        </p:nvSpPr>
        <p:spPr>
          <a:xfrm>
            <a:off x="3977808" y="1806597"/>
            <a:ext cx="1187634" cy="85657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9" name="矩形 58"/>
          <p:cNvSpPr/>
          <p:nvPr userDrawn="1"/>
        </p:nvSpPr>
        <p:spPr>
          <a:xfrm>
            <a:off x="5185855" y="1806597"/>
            <a:ext cx="1187634" cy="85657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1" name="矩形 60"/>
          <p:cNvSpPr/>
          <p:nvPr userDrawn="1"/>
        </p:nvSpPr>
        <p:spPr>
          <a:xfrm>
            <a:off x="6393902" y="1806597"/>
            <a:ext cx="1187634" cy="85657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2" name="矩形 61"/>
          <p:cNvSpPr/>
          <p:nvPr userDrawn="1"/>
        </p:nvSpPr>
        <p:spPr>
          <a:xfrm>
            <a:off x="7601947" y="1806597"/>
            <a:ext cx="1187634" cy="85657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1" name="Text Box 7"/>
          <p:cNvSpPr txBox="1">
            <a:spLocks noChangeArrowheads="1"/>
          </p:cNvSpPr>
          <p:nvPr userDrawn="1"/>
        </p:nvSpPr>
        <p:spPr bwMode="auto">
          <a:xfrm>
            <a:off x="505584" y="2777480"/>
            <a:ext cx="883800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72" name="Text Box 7"/>
          <p:cNvSpPr txBox="1">
            <a:spLocks noChangeArrowheads="1"/>
          </p:cNvSpPr>
          <p:nvPr userDrawn="1"/>
        </p:nvSpPr>
        <p:spPr bwMode="auto">
          <a:xfrm>
            <a:off x="1713631" y="2777480"/>
            <a:ext cx="883800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73" name="Text Box 7"/>
          <p:cNvSpPr txBox="1">
            <a:spLocks noChangeArrowheads="1"/>
          </p:cNvSpPr>
          <p:nvPr userDrawn="1"/>
        </p:nvSpPr>
        <p:spPr bwMode="auto">
          <a:xfrm>
            <a:off x="2921678" y="2777480"/>
            <a:ext cx="883800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74" name="Text Box 7"/>
          <p:cNvSpPr txBox="1">
            <a:spLocks noChangeArrowheads="1"/>
          </p:cNvSpPr>
          <p:nvPr userDrawn="1"/>
        </p:nvSpPr>
        <p:spPr bwMode="auto">
          <a:xfrm>
            <a:off x="4129725" y="2777480"/>
            <a:ext cx="883800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75" name="Text Box 7"/>
          <p:cNvSpPr txBox="1">
            <a:spLocks noChangeArrowheads="1"/>
          </p:cNvSpPr>
          <p:nvPr userDrawn="1"/>
        </p:nvSpPr>
        <p:spPr bwMode="auto">
          <a:xfrm>
            <a:off x="5337772" y="2777480"/>
            <a:ext cx="883800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76" name="Text Box 7"/>
          <p:cNvSpPr txBox="1">
            <a:spLocks noChangeArrowheads="1"/>
          </p:cNvSpPr>
          <p:nvPr userDrawn="1"/>
        </p:nvSpPr>
        <p:spPr bwMode="auto">
          <a:xfrm>
            <a:off x="6555870" y="2777480"/>
            <a:ext cx="883800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77" name="Text Box 7"/>
          <p:cNvSpPr txBox="1">
            <a:spLocks noChangeArrowheads="1"/>
          </p:cNvSpPr>
          <p:nvPr userDrawn="1"/>
        </p:nvSpPr>
        <p:spPr bwMode="auto">
          <a:xfrm>
            <a:off x="7753864" y="2777480"/>
            <a:ext cx="883800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774F9"/>
              </a:buClr>
              <a:buSzPct val="75000"/>
              <a:defRPr/>
            </a:pPr>
            <a:r>
              <a:rPr lang="zh-CN" altLang="en-US" sz="1000" dirty="0" smtClean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***********************************************************************************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Helvetica Light" charset="0"/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产品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8" name="AutoShape 4"/>
          <p:cNvSpPr/>
          <p:nvPr userDrawn="1"/>
        </p:nvSpPr>
        <p:spPr bwMode="auto">
          <a:xfrm>
            <a:off x="374014" y="564747"/>
            <a:ext cx="3909953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en-US" altLang="zh-CN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*****************************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95288" y="1296983"/>
            <a:ext cx="2912537" cy="360040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342900" algn="ctr" fontAlgn="auto" latinLnBrk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rgbClr val="0774F9"/>
              </a:buClr>
              <a:defRPr/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*************************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 userDrawn="1"/>
        </p:nvSpPr>
        <p:spPr bwMode="auto">
          <a:xfrm>
            <a:off x="611560" y="1800296"/>
            <a:ext cx="4392488" cy="293204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lIns="0" tIns="0" rIns="0" bIns="0"/>
          <a:lstStyle/>
          <a:p>
            <a:pPr indent="-342900" algn="just" fontAlgn="auto" latinLnBrk="1">
              <a:spcBef>
                <a:spcPct val="50000"/>
              </a:spcBef>
              <a:spcAft>
                <a:spcPts val="0"/>
              </a:spcAft>
              <a:buClr>
                <a:srgbClr val="0774F9"/>
              </a:buClr>
              <a:defRPr/>
            </a:pPr>
            <a:r>
              <a:rPr lang="en-US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****************************************************************************</a:t>
            </a:r>
          </a:p>
          <a:p>
            <a:pPr indent="-342900" algn="just" fontAlgn="auto" latinLnBrk="1">
              <a:spcBef>
                <a:spcPct val="50000"/>
              </a:spcBef>
              <a:spcAft>
                <a:spcPts val="0"/>
              </a:spcAft>
              <a:buClr>
                <a:srgbClr val="0774F9"/>
              </a:buClr>
              <a:defRPr/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*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395288" y="2237673"/>
            <a:ext cx="142875" cy="142875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aseline="-25000" dirty="0"/>
          </a:p>
        </p:txBody>
      </p:sp>
      <p:sp>
        <p:nvSpPr>
          <p:cNvPr id="19" name="矩形 18"/>
          <p:cNvSpPr/>
          <p:nvPr userDrawn="1"/>
        </p:nvSpPr>
        <p:spPr>
          <a:xfrm>
            <a:off x="395288" y="2618673"/>
            <a:ext cx="142875" cy="142875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aseline="-25000" dirty="0"/>
          </a:p>
        </p:txBody>
      </p:sp>
      <p:sp>
        <p:nvSpPr>
          <p:cNvPr id="20" name="矩形 19"/>
          <p:cNvSpPr/>
          <p:nvPr userDrawn="1"/>
        </p:nvSpPr>
        <p:spPr>
          <a:xfrm>
            <a:off x="395288" y="3323523"/>
            <a:ext cx="142875" cy="142875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aseline="-25000" dirty="0"/>
          </a:p>
        </p:txBody>
      </p:sp>
      <p:sp>
        <p:nvSpPr>
          <p:cNvPr id="21" name="矩形 20"/>
          <p:cNvSpPr/>
          <p:nvPr userDrawn="1"/>
        </p:nvSpPr>
        <p:spPr>
          <a:xfrm>
            <a:off x="5508104" y="1296983"/>
            <a:ext cx="3635896" cy="3290991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二级综述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4669217" y="1296984"/>
            <a:ext cx="4474783" cy="303173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PICTURE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5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 userDrawn="1"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7" name="AutoShape 4"/>
          <p:cNvSpPr/>
          <p:nvPr userDrawn="1"/>
        </p:nvSpPr>
        <p:spPr bwMode="auto">
          <a:xfrm>
            <a:off x="374014" y="564747"/>
            <a:ext cx="3909953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en-US" altLang="zh-CN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*****************************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1304529"/>
            <a:ext cx="4669217" cy="3024187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411016" y="1995686"/>
            <a:ext cx="4160984" cy="172918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lIns="0" tIns="0" rIns="0" bIns="0"/>
          <a:lstStyle/>
          <a:p>
            <a:pPr indent="-342900" algn="just" latinLnBrk="1">
              <a:spcBef>
                <a:spcPct val="50000"/>
              </a:spcBef>
              <a:buClr>
                <a:srgbClr val="0774F9"/>
              </a:buClr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**************************************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-342900" algn="just" latinLnBrk="1">
              <a:spcBef>
                <a:spcPct val="50000"/>
              </a:spcBef>
              <a:buClr>
                <a:srgbClr val="0774F9"/>
              </a:buClr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*****************************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-342900" algn="just" latinLnBrk="1">
              <a:spcBef>
                <a:spcPct val="50000"/>
              </a:spcBef>
              <a:buClr>
                <a:srgbClr val="0774F9"/>
              </a:buClr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****************************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-342900" algn="just" latinLnBrk="1">
              <a:spcBef>
                <a:spcPct val="50000"/>
              </a:spcBef>
              <a:buClr>
                <a:srgbClr val="0774F9"/>
              </a:buClr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****************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隔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/>
          <p:nvPr userDrawn="1"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6"/>
          <a:stretch>
            <a:fillRect/>
          </a:stretch>
        </p:blipFill>
        <p:spPr>
          <a:xfrm>
            <a:off x="-6736" y="0"/>
            <a:ext cx="9150736" cy="5143500"/>
          </a:xfrm>
          <a:prstGeom prst="rect">
            <a:avLst/>
          </a:prstGeom>
        </p:spPr>
      </p:pic>
      <p:sp>
        <p:nvSpPr>
          <p:cNvPr id="11" name="矩形 1"/>
          <p:cNvSpPr/>
          <p:nvPr userDrawn="1"/>
        </p:nvSpPr>
        <p:spPr>
          <a:xfrm>
            <a:off x="-2329296" y="2952881"/>
            <a:ext cx="4709306" cy="446385"/>
          </a:xfrm>
          <a:custGeom>
            <a:avLst/>
            <a:gdLst>
              <a:gd name="connsiteX0" fmla="*/ 0 w 4231332"/>
              <a:gd name="connsiteY0" fmla="*/ 0 h 446385"/>
              <a:gd name="connsiteX1" fmla="*/ 4231332 w 4231332"/>
              <a:gd name="connsiteY1" fmla="*/ 0 h 446385"/>
              <a:gd name="connsiteX2" fmla="*/ 4231332 w 4231332"/>
              <a:gd name="connsiteY2" fmla="*/ 446385 h 446385"/>
              <a:gd name="connsiteX3" fmla="*/ 0 w 4231332"/>
              <a:gd name="connsiteY3" fmla="*/ 446385 h 446385"/>
              <a:gd name="connsiteX4" fmla="*/ 0 w 4231332"/>
              <a:gd name="connsiteY4" fmla="*/ 0 h 446385"/>
              <a:gd name="connsiteX0-1" fmla="*/ 0 w 4231332"/>
              <a:gd name="connsiteY0-2" fmla="*/ 0 h 446385"/>
              <a:gd name="connsiteX1-3" fmla="*/ 4231332 w 4231332"/>
              <a:gd name="connsiteY1-4" fmla="*/ 0 h 446385"/>
              <a:gd name="connsiteX2-5" fmla="*/ 4028132 w 4231332"/>
              <a:gd name="connsiteY2-6" fmla="*/ 446385 h 446385"/>
              <a:gd name="connsiteX3-7" fmla="*/ 0 w 4231332"/>
              <a:gd name="connsiteY3-8" fmla="*/ 446385 h 446385"/>
              <a:gd name="connsiteX4-9" fmla="*/ 0 w 4231332"/>
              <a:gd name="connsiteY4-10" fmla="*/ 0 h 446385"/>
              <a:gd name="connsiteX0-11" fmla="*/ 0 w 4231332"/>
              <a:gd name="connsiteY0-12" fmla="*/ 0 h 446385"/>
              <a:gd name="connsiteX1-13" fmla="*/ 4231332 w 4231332"/>
              <a:gd name="connsiteY1-14" fmla="*/ 0 h 446385"/>
              <a:gd name="connsiteX2-15" fmla="*/ 4063143 w 4231332"/>
              <a:gd name="connsiteY2-16" fmla="*/ 446385 h 446385"/>
              <a:gd name="connsiteX3-17" fmla="*/ 0 w 4231332"/>
              <a:gd name="connsiteY3-18" fmla="*/ 446385 h 446385"/>
              <a:gd name="connsiteX4-19" fmla="*/ 0 w 4231332"/>
              <a:gd name="connsiteY4-20" fmla="*/ 0 h 4463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231332" h="446385">
                <a:moveTo>
                  <a:pt x="0" y="0"/>
                </a:moveTo>
                <a:lnTo>
                  <a:pt x="4231332" y="0"/>
                </a:lnTo>
                <a:lnTo>
                  <a:pt x="4063143" y="446385"/>
                </a:lnTo>
                <a:lnTo>
                  <a:pt x="0" y="446385"/>
                </a:lnTo>
                <a:lnTo>
                  <a:pt x="0" y="0"/>
                </a:lnTo>
                <a:close/>
              </a:path>
            </a:pathLst>
          </a:custGeom>
          <a:solidFill>
            <a:srgbClr val="85C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-1251262" y="2454702"/>
            <a:ext cx="6031532" cy="446385"/>
            <a:chOff x="-828600" y="2454702"/>
            <a:chExt cx="6031532" cy="446385"/>
          </a:xfrm>
        </p:grpSpPr>
        <p:sp>
          <p:nvSpPr>
            <p:cNvPr id="13" name="矩形 1"/>
            <p:cNvSpPr/>
            <p:nvPr/>
          </p:nvSpPr>
          <p:spPr>
            <a:xfrm>
              <a:off x="971600" y="2454702"/>
              <a:ext cx="4231332" cy="446385"/>
            </a:xfrm>
            <a:custGeom>
              <a:avLst/>
              <a:gdLst>
                <a:gd name="connsiteX0" fmla="*/ 0 w 4231332"/>
                <a:gd name="connsiteY0" fmla="*/ 0 h 446385"/>
                <a:gd name="connsiteX1" fmla="*/ 4231332 w 4231332"/>
                <a:gd name="connsiteY1" fmla="*/ 0 h 446385"/>
                <a:gd name="connsiteX2" fmla="*/ 4231332 w 4231332"/>
                <a:gd name="connsiteY2" fmla="*/ 446385 h 446385"/>
                <a:gd name="connsiteX3" fmla="*/ 0 w 4231332"/>
                <a:gd name="connsiteY3" fmla="*/ 446385 h 446385"/>
                <a:gd name="connsiteX4" fmla="*/ 0 w 4231332"/>
                <a:gd name="connsiteY4" fmla="*/ 0 h 446385"/>
                <a:gd name="connsiteX0-1" fmla="*/ 0 w 4231332"/>
                <a:gd name="connsiteY0-2" fmla="*/ 0 h 446385"/>
                <a:gd name="connsiteX1-3" fmla="*/ 4231332 w 4231332"/>
                <a:gd name="connsiteY1-4" fmla="*/ 0 h 446385"/>
                <a:gd name="connsiteX2-5" fmla="*/ 4028132 w 4231332"/>
                <a:gd name="connsiteY2-6" fmla="*/ 446385 h 446385"/>
                <a:gd name="connsiteX3-7" fmla="*/ 0 w 4231332"/>
                <a:gd name="connsiteY3-8" fmla="*/ 446385 h 446385"/>
                <a:gd name="connsiteX4-9" fmla="*/ 0 w 4231332"/>
                <a:gd name="connsiteY4-10" fmla="*/ 0 h 4463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231332" h="446385">
                  <a:moveTo>
                    <a:pt x="0" y="0"/>
                  </a:moveTo>
                  <a:lnTo>
                    <a:pt x="4231332" y="0"/>
                  </a:lnTo>
                  <a:lnTo>
                    <a:pt x="4028132" y="446385"/>
                  </a:lnTo>
                  <a:lnTo>
                    <a:pt x="0" y="446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"/>
            <p:cNvSpPr/>
            <p:nvPr/>
          </p:nvSpPr>
          <p:spPr>
            <a:xfrm>
              <a:off x="-828600" y="2454702"/>
              <a:ext cx="4231332" cy="446385"/>
            </a:xfrm>
            <a:custGeom>
              <a:avLst/>
              <a:gdLst>
                <a:gd name="connsiteX0" fmla="*/ 0 w 4231332"/>
                <a:gd name="connsiteY0" fmla="*/ 0 h 446385"/>
                <a:gd name="connsiteX1" fmla="*/ 4231332 w 4231332"/>
                <a:gd name="connsiteY1" fmla="*/ 0 h 446385"/>
                <a:gd name="connsiteX2" fmla="*/ 4231332 w 4231332"/>
                <a:gd name="connsiteY2" fmla="*/ 446385 h 446385"/>
                <a:gd name="connsiteX3" fmla="*/ 0 w 4231332"/>
                <a:gd name="connsiteY3" fmla="*/ 446385 h 446385"/>
                <a:gd name="connsiteX4" fmla="*/ 0 w 4231332"/>
                <a:gd name="connsiteY4" fmla="*/ 0 h 446385"/>
                <a:gd name="connsiteX0-1" fmla="*/ 0 w 4231332"/>
                <a:gd name="connsiteY0-2" fmla="*/ 0 h 446385"/>
                <a:gd name="connsiteX1-3" fmla="*/ 4231332 w 4231332"/>
                <a:gd name="connsiteY1-4" fmla="*/ 0 h 446385"/>
                <a:gd name="connsiteX2-5" fmla="*/ 4028132 w 4231332"/>
                <a:gd name="connsiteY2-6" fmla="*/ 446385 h 446385"/>
                <a:gd name="connsiteX3-7" fmla="*/ 0 w 4231332"/>
                <a:gd name="connsiteY3-8" fmla="*/ 446385 h 446385"/>
                <a:gd name="connsiteX4-9" fmla="*/ 0 w 4231332"/>
                <a:gd name="connsiteY4-10" fmla="*/ 0 h 4463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231332" h="446385">
                  <a:moveTo>
                    <a:pt x="0" y="0"/>
                  </a:moveTo>
                  <a:lnTo>
                    <a:pt x="4231332" y="0"/>
                  </a:lnTo>
                  <a:lnTo>
                    <a:pt x="4028132" y="446385"/>
                  </a:lnTo>
                  <a:lnTo>
                    <a:pt x="0" y="446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316954" y="2427734"/>
            <a:ext cx="4327055" cy="983334"/>
            <a:chOff x="1979712" y="1509081"/>
            <a:chExt cx="4383151" cy="983334"/>
          </a:xfrm>
        </p:grpSpPr>
        <p:sp>
          <p:nvSpPr>
            <p:cNvPr id="16" name="TextBox 7"/>
            <p:cNvSpPr txBox="1"/>
            <p:nvPr/>
          </p:nvSpPr>
          <p:spPr>
            <a:xfrm>
              <a:off x="1979713" y="1509081"/>
              <a:ext cx="438315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5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***************************</a:t>
              </a:r>
              <a:endParaRPr lang="zh-CN" altLang="en-US" sz="2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8"/>
            <p:cNvSpPr txBox="1"/>
            <p:nvPr/>
          </p:nvSpPr>
          <p:spPr>
            <a:xfrm>
              <a:off x="1979712" y="2030750"/>
              <a:ext cx="1901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spc="13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**********</a:t>
              </a:r>
              <a:endParaRPr lang="zh-CN" altLang="en-US" sz="2400" spc="1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E:\工作文件夹\★品牌建设\公司介绍PPT\LOGO+汇川技术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/>
          <p:nvPr userDrawn="1"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53071" y="2454702"/>
            <a:ext cx="6041529" cy="446385"/>
            <a:chOff x="-36512" y="2179370"/>
            <a:chExt cx="6041529" cy="446385"/>
          </a:xfrm>
          <a:solidFill>
            <a:srgbClr val="008CCF"/>
          </a:solidFill>
        </p:grpSpPr>
        <p:sp>
          <p:nvSpPr>
            <p:cNvPr id="3" name="矩形 1"/>
            <p:cNvSpPr/>
            <p:nvPr/>
          </p:nvSpPr>
          <p:spPr>
            <a:xfrm>
              <a:off x="1773685" y="2179370"/>
              <a:ext cx="4231332" cy="446385"/>
            </a:xfrm>
            <a:custGeom>
              <a:avLst/>
              <a:gdLst>
                <a:gd name="connsiteX0" fmla="*/ 0 w 4231332"/>
                <a:gd name="connsiteY0" fmla="*/ 0 h 446385"/>
                <a:gd name="connsiteX1" fmla="*/ 4231332 w 4231332"/>
                <a:gd name="connsiteY1" fmla="*/ 0 h 446385"/>
                <a:gd name="connsiteX2" fmla="*/ 4231332 w 4231332"/>
                <a:gd name="connsiteY2" fmla="*/ 446385 h 446385"/>
                <a:gd name="connsiteX3" fmla="*/ 0 w 4231332"/>
                <a:gd name="connsiteY3" fmla="*/ 446385 h 446385"/>
                <a:gd name="connsiteX4" fmla="*/ 0 w 4231332"/>
                <a:gd name="connsiteY4" fmla="*/ 0 h 446385"/>
                <a:gd name="connsiteX0-1" fmla="*/ 0 w 4231332"/>
                <a:gd name="connsiteY0-2" fmla="*/ 0 h 446385"/>
                <a:gd name="connsiteX1-3" fmla="*/ 4231332 w 4231332"/>
                <a:gd name="connsiteY1-4" fmla="*/ 0 h 446385"/>
                <a:gd name="connsiteX2-5" fmla="*/ 4028132 w 4231332"/>
                <a:gd name="connsiteY2-6" fmla="*/ 446385 h 446385"/>
                <a:gd name="connsiteX3-7" fmla="*/ 0 w 4231332"/>
                <a:gd name="connsiteY3-8" fmla="*/ 446385 h 446385"/>
                <a:gd name="connsiteX4-9" fmla="*/ 0 w 4231332"/>
                <a:gd name="connsiteY4-10" fmla="*/ 0 h 4463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231332" h="446385">
                  <a:moveTo>
                    <a:pt x="0" y="0"/>
                  </a:moveTo>
                  <a:lnTo>
                    <a:pt x="4231332" y="0"/>
                  </a:lnTo>
                  <a:lnTo>
                    <a:pt x="4028132" y="446385"/>
                  </a:lnTo>
                  <a:lnTo>
                    <a:pt x="0" y="4463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1"/>
            <p:cNvSpPr/>
            <p:nvPr/>
          </p:nvSpPr>
          <p:spPr>
            <a:xfrm>
              <a:off x="-36512" y="2179370"/>
              <a:ext cx="4231332" cy="446385"/>
            </a:xfrm>
            <a:custGeom>
              <a:avLst/>
              <a:gdLst>
                <a:gd name="connsiteX0" fmla="*/ 0 w 4231332"/>
                <a:gd name="connsiteY0" fmla="*/ 0 h 446385"/>
                <a:gd name="connsiteX1" fmla="*/ 4231332 w 4231332"/>
                <a:gd name="connsiteY1" fmla="*/ 0 h 446385"/>
                <a:gd name="connsiteX2" fmla="*/ 4231332 w 4231332"/>
                <a:gd name="connsiteY2" fmla="*/ 446385 h 446385"/>
                <a:gd name="connsiteX3" fmla="*/ 0 w 4231332"/>
                <a:gd name="connsiteY3" fmla="*/ 446385 h 446385"/>
                <a:gd name="connsiteX4" fmla="*/ 0 w 4231332"/>
                <a:gd name="connsiteY4" fmla="*/ 0 h 446385"/>
                <a:gd name="connsiteX0-1" fmla="*/ 0 w 4231332"/>
                <a:gd name="connsiteY0-2" fmla="*/ 0 h 446385"/>
                <a:gd name="connsiteX1-3" fmla="*/ 4231332 w 4231332"/>
                <a:gd name="connsiteY1-4" fmla="*/ 0 h 446385"/>
                <a:gd name="connsiteX2-5" fmla="*/ 4028132 w 4231332"/>
                <a:gd name="connsiteY2-6" fmla="*/ 446385 h 446385"/>
                <a:gd name="connsiteX3-7" fmla="*/ 0 w 4231332"/>
                <a:gd name="connsiteY3-8" fmla="*/ 446385 h 446385"/>
                <a:gd name="connsiteX4-9" fmla="*/ 0 w 4231332"/>
                <a:gd name="connsiteY4-10" fmla="*/ 0 h 4463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231332" h="446385">
                  <a:moveTo>
                    <a:pt x="0" y="0"/>
                  </a:moveTo>
                  <a:lnTo>
                    <a:pt x="4231332" y="0"/>
                  </a:lnTo>
                  <a:lnTo>
                    <a:pt x="4028132" y="446385"/>
                  </a:lnTo>
                  <a:lnTo>
                    <a:pt x="0" y="4463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1"/>
          <p:cNvSpPr/>
          <p:nvPr/>
        </p:nvSpPr>
        <p:spPr>
          <a:xfrm>
            <a:off x="-64548" y="3125009"/>
            <a:ext cx="4191821" cy="446385"/>
          </a:xfrm>
          <a:custGeom>
            <a:avLst/>
            <a:gdLst>
              <a:gd name="connsiteX0" fmla="*/ 0 w 4231332"/>
              <a:gd name="connsiteY0" fmla="*/ 0 h 446385"/>
              <a:gd name="connsiteX1" fmla="*/ 4231332 w 4231332"/>
              <a:gd name="connsiteY1" fmla="*/ 0 h 446385"/>
              <a:gd name="connsiteX2" fmla="*/ 4231332 w 4231332"/>
              <a:gd name="connsiteY2" fmla="*/ 446385 h 446385"/>
              <a:gd name="connsiteX3" fmla="*/ 0 w 4231332"/>
              <a:gd name="connsiteY3" fmla="*/ 446385 h 446385"/>
              <a:gd name="connsiteX4" fmla="*/ 0 w 4231332"/>
              <a:gd name="connsiteY4" fmla="*/ 0 h 446385"/>
              <a:gd name="connsiteX0-1" fmla="*/ 0 w 4231332"/>
              <a:gd name="connsiteY0-2" fmla="*/ 0 h 446385"/>
              <a:gd name="connsiteX1-3" fmla="*/ 4231332 w 4231332"/>
              <a:gd name="connsiteY1-4" fmla="*/ 0 h 446385"/>
              <a:gd name="connsiteX2-5" fmla="*/ 4028132 w 4231332"/>
              <a:gd name="connsiteY2-6" fmla="*/ 446385 h 446385"/>
              <a:gd name="connsiteX3-7" fmla="*/ 0 w 4231332"/>
              <a:gd name="connsiteY3-8" fmla="*/ 446385 h 446385"/>
              <a:gd name="connsiteX4-9" fmla="*/ 0 w 4231332"/>
              <a:gd name="connsiteY4-10" fmla="*/ 0 h 446385"/>
              <a:gd name="connsiteX0-11" fmla="*/ 0 w 4231332"/>
              <a:gd name="connsiteY0-12" fmla="*/ 0 h 446385"/>
              <a:gd name="connsiteX1-13" fmla="*/ 4231332 w 4231332"/>
              <a:gd name="connsiteY1-14" fmla="*/ 0 h 446385"/>
              <a:gd name="connsiteX2-15" fmla="*/ 4063143 w 4231332"/>
              <a:gd name="connsiteY2-16" fmla="*/ 446385 h 446385"/>
              <a:gd name="connsiteX3-17" fmla="*/ 0 w 4231332"/>
              <a:gd name="connsiteY3-18" fmla="*/ 446385 h 446385"/>
              <a:gd name="connsiteX4-19" fmla="*/ 0 w 4231332"/>
              <a:gd name="connsiteY4-20" fmla="*/ 0 h 4463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231332" h="446385">
                <a:moveTo>
                  <a:pt x="0" y="0"/>
                </a:moveTo>
                <a:lnTo>
                  <a:pt x="4231332" y="0"/>
                </a:lnTo>
                <a:lnTo>
                  <a:pt x="4063143" y="446385"/>
                </a:lnTo>
                <a:lnTo>
                  <a:pt x="0" y="446385"/>
                </a:lnTo>
                <a:lnTo>
                  <a:pt x="0" y="0"/>
                </a:lnTo>
                <a:close/>
              </a:path>
            </a:pathLst>
          </a:custGeom>
          <a:solidFill>
            <a:srgbClr val="85C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4"/>
          <p:cNvSpPr txBox="1"/>
          <p:nvPr/>
        </p:nvSpPr>
        <p:spPr>
          <a:xfrm>
            <a:off x="316953" y="2427734"/>
            <a:ext cx="5479183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CTW-B3</a:t>
            </a:r>
            <a:r>
              <a:rPr lang="zh-CN" altLang="en-US" sz="2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新轿顶箱介绍</a:t>
            </a:r>
            <a:endParaRPr lang="zh-CN" altLang="en-US" sz="2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/>
          <p:nvPr/>
        </p:nvSpPr>
        <p:spPr bwMode="auto">
          <a:xfrm>
            <a:off x="374015" y="564747"/>
            <a:ext cx="3500438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zh-CN" altLang="en-US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产品介绍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pic>
        <p:nvPicPr>
          <p:cNvPr id="25" name="Picture 5" descr="E:\工作文件夹\★品牌建设\公司介绍PPT\LOGO+汇川技术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6"/>
          <p:cNvSpPr txBox="1"/>
          <p:nvPr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2" name="矩形 21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67544" y="1734975"/>
            <a:ext cx="512588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57175" eaLnBrk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CCF"/>
              </a:buClr>
              <a:defRPr/>
            </a:pPr>
            <a:r>
              <a:rPr lang="zh-CN" altLang="en-US" sz="1400" dirty="0" smtClean="0">
                <a:latin typeface="+mn-ea"/>
                <a:ea typeface="+mn-ea"/>
              </a:rPr>
              <a:t>     </a:t>
            </a:r>
            <a:r>
              <a:rPr lang="zh-CN" altLang="en-US" sz="1400" b="1" dirty="0" smtClean="0">
                <a:latin typeface="+mn-ea"/>
                <a:ea typeface="+mn-ea"/>
              </a:rPr>
              <a:t> 新轿</a:t>
            </a:r>
            <a:r>
              <a:rPr lang="zh-CN" altLang="en-US" sz="1400" b="1" dirty="0">
                <a:latin typeface="+mn-ea"/>
                <a:ea typeface="+mn-ea"/>
              </a:rPr>
              <a:t>顶</a:t>
            </a:r>
            <a:r>
              <a:rPr lang="zh-CN" altLang="en-US" sz="1400" b="1" dirty="0" smtClean="0">
                <a:latin typeface="+mn-ea"/>
                <a:ea typeface="+mn-ea"/>
              </a:rPr>
              <a:t>检修箱</a:t>
            </a:r>
            <a:r>
              <a:rPr lang="zh-CN" altLang="en-US" sz="1400" dirty="0" smtClean="0">
                <a:latin typeface="+mn-ea"/>
                <a:ea typeface="+mn-ea"/>
              </a:rPr>
              <a:t>适用于三代控制柜，主要特点有：</a:t>
            </a:r>
            <a:endParaRPr lang="en-US" altLang="zh-CN" sz="1400" dirty="0" smtClean="0">
              <a:latin typeface="+mn-ea"/>
              <a:ea typeface="+mn-ea"/>
            </a:endParaRPr>
          </a:p>
          <a:p>
            <a:pPr indent="-257175" eaLnBrk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CCF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1400" dirty="0" smtClean="0">
                <a:latin typeface="+mn-ea"/>
                <a:ea typeface="+mn-ea"/>
                <a:cs typeface="Arial" panose="020B0604020202020204" pitchFamily="34" charset="0"/>
              </a:rPr>
              <a:t>一体式塑胶设计，面板拉丝处理，造型大气美观。</a:t>
            </a:r>
            <a:endParaRPr lang="en-US" altLang="zh-CN" sz="1400" dirty="0" smtClean="0">
              <a:latin typeface="+mn-ea"/>
              <a:ea typeface="+mn-ea"/>
              <a:cs typeface="Arial" panose="020B0604020202020204" pitchFamily="34" charset="0"/>
            </a:endParaRPr>
          </a:p>
          <a:p>
            <a:pPr indent="-257175" eaLnBrk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CCF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dirty="0" smtClean="0">
                <a:latin typeface="+mn-ea"/>
                <a:ea typeface="+mn-ea"/>
                <a:cs typeface="Arial" panose="020B0604020202020204" pitchFamily="34" charset="0"/>
              </a:rPr>
              <a:t>IP21</a:t>
            </a:r>
            <a:r>
              <a:rPr lang="zh-CN" altLang="en-US" sz="1400" dirty="0" smtClean="0">
                <a:latin typeface="+mn-ea"/>
                <a:ea typeface="+mn-ea"/>
                <a:cs typeface="Arial" panose="020B0604020202020204" pitchFamily="34" charset="0"/>
              </a:rPr>
              <a:t>级防水，</a:t>
            </a:r>
            <a:r>
              <a:rPr lang="zh-CN" altLang="en-US" sz="1400" dirty="0" smtClean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  <a:sym typeface="+mn-ea"/>
              </a:rPr>
              <a:t> 产品环境适应能力强。</a:t>
            </a:r>
            <a:endParaRPr lang="en-US" altLang="zh-CN" sz="1400" dirty="0" smtClean="0">
              <a:solidFill>
                <a:schemeClr val="tx1"/>
              </a:solidFill>
              <a:latin typeface="+mn-ea"/>
              <a:ea typeface="+mn-ea"/>
              <a:cs typeface="Arial" panose="020B0604020202020204" pitchFamily="34" charset="0"/>
              <a:sym typeface="+mn-ea"/>
            </a:endParaRPr>
          </a:p>
          <a:p>
            <a:pPr indent="-257175" eaLnBrk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CCF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dirty="0">
                <a:latin typeface="+mn-ea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400" dirty="0">
                <a:latin typeface="+mn-ea"/>
                <a:ea typeface="+mn-ea"/>
                <a:cs typeface="Arial" panose="020B0604020202020204" pitchFamily="34" charset="0"/>
                <a:sym typeface="+mn-ea"/>
              </a:rPr>
              <a:t>满足</a:t>
            </a:r>
            <a:r>
              <a:rPr lang="zh-CN" altLang="en-US" sz="1400" dirty="0" smtClean="0">
                <a:latin typeface="+mn-ea"/>
                <a:ea typeface="+mn-ea"/>
                <a:cs typeface="Arial" panose="020B0604020202020204" pitchFamily="34" charset="0"/>
                <a:sym typeface="+mn-ea"/>
              </a:rPr>
              <a:t>新国标</a:t>
            </a:r>
            <a:r>
              <a:rPr lang="en-US" altLang="zh-CN" sz="1400" dirty="0" smtClean="0">
                <a:latin typeface="+mn-ea"/>
                <a:ea typeface="+mn-ea"/>
                <a:cs typeface="Arial" panose="020B0604020202020204" pitchFamily="34" charset="0"/>
                <a:sym typeface="+mn-ea"/>
              </a:rPr>
              <a:t>GB7588.1</a:t>
            </a:r>
            <a:r>
              <a:rPr lang="zh-CN" altLang="en-US" sz="1400" dirty="0" smtClean="0">
                <a:latin typeface="+mn-ea"/>
                <a:ea typeface="+mn-ea"/>
                <a:cs typeface="Arial" panose="020B0604020202020204" pitchFamily="34" charset="0"/>
                <a:sym typeface="+mn-ea"/>
              </a:rPr>
              <a:t>要求。</a:t>
            </a:r>
            <a:endParaRPr lang="en-US" altLang="zh-CN" sz="1400" dirty="0" smtClean="0">
              <a:latin typeface="+mn-ea"/>
              <a:ea typeface="+mn-ea"/>
              <a:cs typeface="Arial" panose="020B0604020202020204" pitchFamily="34" charset="0"/>
              <a:sym typeface="+mn-ea"/>
            </a:endParaRPr>
          </a:p>
          <a:p>
            <a:pPr indent="-257175" eaLnBrk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CCF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dirty="0" smtClean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  <a:sym typeface="+mn-ea"/>
              </a:rPr>
              <a:t>IP65</a:t>
            </a:r>
            <a:r>
              <a:rPr lang="zh-CN" altLang="en-US" sz="1400" dirty="0" smtClean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  <a:sym typeface="+mn-ea"/>
              </a:rPr>
              <a:t>级按钮，百万次寿命，长效可靠。</a:t>
            </a:r>
            <a:endParaRPr lang="zh-CN" altLang="en-US" sz="1400" dirty="0">
              <a:solidFill>
                <a:schemeClr val="tx1"/>
              </a:solidFill>
              <a:latin typeface="+mn-ea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74806" y="1146012"/>
            <a:ext cx="646331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+mn-ea"/>
                <a:ea typeface="+mn-ea"/>
              </a:rPr>
              <a:t>简介</a:t>
            </a:r>
            <a:endParaRPr lang="en-US" altLang="zh-CN" b="1" dirty="0" smtClean="0">
              <a:latin typeface="+mn-ea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8547" r="2305" b="9247"/>
          <a:stretch/>
        </p:blipFill>
        <p:spPr>
          <a:xfrm>
            <a:off x="5580113" y="1203599"/>
            <a:ext cx="2664296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/>
          <p:nvPr/>
        </p:nvSpPr>
        <p:spPr bwMode="auto">
          <a:xfrm>
            <a:off x="374015" y="564747"/>
            <a:ext cx="3500438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zh-CN" altLang="en-US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产品介绍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pic>
        <p:nvPicPr>
          <p:cNvPr id="25" name="Picture 5" descr="E:\工作文件夹\★品牌建设\公司介绍PPT\LOGO+汇川技术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6"/>
          <p:cNvSpPr txBox="1"/>
          <p:nvPr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2" name="矩形 21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971600" y="3500444"/>
            <a:ext cx="4464496" cy="10618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zh-CN" altLang="en-US" sz="1400" dirty="0">
                <a:latin typeface="+mn-ea"/>
                <a:ea typeface="+mn-ea"/>
              </a:rPr>
              <a:t>不</a:t>
            </a:r>
            <a:r>
              <a:rPr lang="zh-CN" altLang="en-US" sz="1400" dirty="0" smtClean="0">
                <a:latin typeface="+mn-ea"/>
                <a:ea typeface="+mn-ea"/>
              </a:rPr>
              <a:t>含门机控制器，支持双门接口。</a:t>
            </a:r>
            <a:endParaRPr lang="en-US" altLang="zh-CN" sz="1400" dirty="0" smtClean="0">
              <a:latin typeface="+mn-ea"/>
              <a:ea typeface="+mn-ea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1400" dirty="0" smtClean="0">
                <a:latin typeface="+mn-ea"/>
                <a:ea typeface="+mn-ea"/>
              </a:rPr>
              <a:t>海外</a:t>
            </a:r>
            <a:r>
              <a:rPr lang="zh-CN" altLang="en-US" sz="1400" dirty="0">
                <a:latin typeface="+mn-ea"/>
                <a:ea typeface="+mn-ea"/>
              </a:rPr>
              <a:t>出口</a:t>
            </a:r>
            <a:r>
              <a:rPr lang="zh-CN" altLang="en-US" sz="1400" dirty="0" smtClean="0">
                <a:latin typeface="+mn-ea"/>
                <a:ea typeface="+mn-ea"/>
              </a:rPr>
              <a:t>版本已经</a:t>
            </a:r>
            <a:r>
              <a:rPr lang="zh-CN" altLang="en-US" sz="1400" dirty="0" smtClean="0">
                <a:latin typeface="+mn-ea"/>
                <a:ea typeface="+mn-ea"/>
              </a:rPr>
              <a:t>有了，</a:t>
            </a:r>
            <a:r>
              <a:rPr lang="zh-CN" altLang="en-US" sz="1400" dirty="0" smtClean="0">
                <a:latin typeface="+mn-ea"/>
                <a:ea typeface="+mn-ea"/>
              </a:rPr>
              <a:t>英文标贴。</a:t>
            </a:r>
          </a:p>
          <a:p>
            <a:pPr marL="342900" indent="-342900">
              <a:lnSpc>
                <a:spcPct val="150000"/>
              </a:lnSpc>
            </a:pPr>
            <a:endParaRPr lang="en-US" altLang="zh-CN" sz="1400" dirty="0" smtClean="0">
              <a:latin typeface="+mn-ea"/>
              <a:ea typeface="+mn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547664" y="627534"/>
            <a:ext cx="14401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+mn-ea"/>
                <a:ea typeface="+mn-ea"/>
              </a:rPr>
              <a:t>1 </a:t>
            </a:r>
            <a:r>
              <a:rPr lang="zh-CN" altLang="en-US" b="1" dirty="0" smtClean="0">
                <a:latin typeface="+mn-ea"/>
                <a:ea typeface="+mn-ea"/>
              </a:rPr>
              <a:t>电气规格</a:t>
            </a:r>
            <a:endParaRPr lang="en-US" altLang="zh-CN" b="1" dirty="0" smtClean="0">
              <a:latin typeface="+mn-ea"/>
              <a:ea typeface="+mn-ea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043607" y="1196643"/>
            <a:ext cx="10666185" cy="63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/>
          </p:nvPr>
        </p:nvGraphicFramePr>
        <p:xfrm>
          <a:off x="1042988" y="1652588"/>
          <a:ext cx="7608887" cy="198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Visio" r:id="rId4" imgW="5574819" imgH="1459531" progId="Visio.Drawing.11">
                  <p:embed/>
                </p:oleObj>
              </mc:Choice>
              <mc:Fallback>
                <p:oleObj name="Visio" r:id="rId4" imgW="5574819" imgH="145953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652588"/>
                        <a:ext cx="7608887" cy="1985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1016400" y="4268903"/>
          <a:ext cx="6867968" cy="293370"/>
        </p:xfrm>
        <a:graphic>
          <a:graphicData uri="http://schemas.openxmlformats.org/drawingml/2006/table">
            <a:tbl>
              <a:tblPr/>
              <a:tblGrid>
                <a:gridCol w="3433984"/>
                <a:gridCol w="3433984"/>
              </a:tblGrid>
              <a:tr h="228600">
                <a:tc>
                  <a:txBody>
                    <a:bodyPr/>
                    <a:lstStyle/>
                    <a:p>
                      <a:pPr fontAlgn="ctr"/>
                      <a:r>
                        <a:rPr lang="en-US" altLang="zh-CN" dirty="0">
                          <a:effectLst/>
                        </a:rPr>
                        <a:t>01272863</a:t>
                      </a:r>
                    </a:p>
                  </a:txBody>
                  <a:tcPr marL="47625" marR="9525" marT="9525" marB="9525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F5FD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dirty="0">
                          <a:effectLst/>
                        </a:rPr>
                        <a:t>MCTC-CTW-B3-INT</a:t>
                      </a:r>
                    </a:p>
                  </a:txBody>
                  <a:tcPr marL="47625" marR="9525" marT="9525" marB="952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F5FD"/>
                    </a:solidFill>
                  </a:tcPr>
                </a:tc>
              </a:tr>
            </a:tbl>
          </a:graphicData>
        </a:graphic>
      </p:graphicFrame>
      <p:sp>
        <p:nvSpPr>
          <p:cNvPr id="5" name="圆角矩形 4"/>
          <p:cNvSpPr/>
          <p:nvPr/>
        </p:nvSpPr>
        <p:spPr>
          <a:xfrm>
            <a:off x="827584" y="3867894"/>
            <a:ext cx="7272808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3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/>
          <p:nvPr/>
        </p:nvSpPr>
        <p:spPr bwMode="auto">
          <a:xfrm>
            <a:off x="374015" y="564747"/>
            <a:ext cx="3500438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zh-CN" altLang="en-US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产品介绍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pic>
        <p:nvPicPr>
          <p:cNvPr id="25" name="Picture 5" descr="E:\工作文件夹\★品牌建设\公司介绍PPT\LOGO+汇川技术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7349"/>
            <a:ext cx="792336" cy="1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6"/>
          <p:cNvSpPr txBox="1"/>
          <p:nvPr/>
        </p:nvSpPr>
        <p:spPr>
          <a:xfrm>
            <a:off x="6012160" y="219178"/>
            <a:ext cx="2796224" cy="192332"/>
          </a:xfrm>
          <a:prstGeom prst="rect">
            <a:avLst/>
          </a:prstGeom>
          <a:noFill/>
        </p:spPr>
        <p:txBody>
          <a:bodyPr wrap="none" lIns="68553" tIns="34276" rIns="68553" bIns="34276">
            <a:spAutoFit/>
          </a:bodyPr>
          <a:lstStyle/>
          <a:p>
            <a:pPr algn="ctr" eaLnBrk="1">
              <a:defRPr/>
            </a:pP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变频器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伺服系统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PLC  | 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机器人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轨道交通  </a:t>
            </a:r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</a:t>
            </a:r>
            <a:r>
              <a:rPr lang="en-US" altLang="zh-CN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 </a:t>
            </a:r>
            <a:r>
              <a:rPr lang="zh-CN" altLang="en-US" sz="800" dirty="0" smtClean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新能源</a:t>
            </a:r>
            <a:endParaRPr lang="zh-CN" altLang="en-US" sz="800" dirty="0">
              <a:solidFill>
                <a:schemeClr val="bg1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22" name="矩形 21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464438" y="613057"/>
            <a:ext cx="1319592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+mn-ea"/>
                <a:ea typeface="+mn-ea"/>
              </a:rPr>
              <a:t>2 </a:t>
            </a:r>
            <a:r>
              <a:rPr lang="zh-CN" altLang="en-US" b="1" dirty="0" smtClean="0">
                <a:latin typeface="+mn-ea"/>
                <a:ea typeface="+mn-ea"/>
              </a:rPr>
              <a:t>结构特点</a:t>
            </a:r>
            <a:endParaRPr lang="en-US" altLang="zh-CN" b="1" dirty="0" smtClean="0">
              <a:latin typeface="+mn-ea"/>
              <a:ea typeface="+mn-ea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6388" y="2189477"/>
            <a:ext cx="3929090" cy="1383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-342900">
              <a:lnSpc>
                <a:spcPct val="150000"/>
              </a:lnSpc>
            </a:pPr>
            <a:r>
              <a:rPr lang="zh-CN" altLang="en-US" sz="1400" dirty="0" smtClean="0">
                <a:latin typeface="+mn-ea"/>
                <a:ea typeface="+mn-ea"/>
              </a:rPr>
              <a:t>一体成型结构，方便安装。</a:t>
            </a:r>
          </a:p>
          <a:p>
            <a:pPr indent="-342900">
              <a:lnSpc>
                <a:spcPct val="150000"/>
              </a:lnSpc>
            </a:pPr>
            <a:endParaRPr lang="zh-CN" altLang="en-US" sz="1400" dirty="0" smtClean="0">
              <a:latin typeface="+mn-ea"/>
              <a:ea typeface="+mn-ea"/>
            </a:endParaRPr>
          </a:p>
          <a:p>
            <a:pPr indent="-342900">
              <a:lnSpc>
                <a:spcPct val="150000"/>
              </a:lnSpc>
            </a:pPr>
            <a:r>
              <a:rPr lang="zh-CN" altLang="en-US" sz="1400" dirty="0" smtClean="0">
                <a:latin typeface="+mn-ea"/>
                <a:ea typeface="+mn-ea"/>
              </a:rPr>
              <a:t>模块化设计，降低生产和维修难度。</a:t>
            </a:r>
          </a:p>
          <a:p>
            <a:pPr indent="-342900">
              <a:lnSpc>
                <a:spcPct val="150000"/>
              </a:lnSpc>
            </a:pPr>
            <a:endParaRPr lang="en-US" altLang="zh-CN" sz="1400" dirty="0" smtClean="0">
              <a:latin typeface="+mn-ea"/>
              <a:ea typeface="+mn-ea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364087" y="1054331"/>
            <a:ext cx="1226941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850738"/>
              </p:ext>
            </p:extLst>
          </p:nvPr>
        </p:nvGraphicFramePr>
        <p:xfrm>
          <a:off x="2987824" y="1296844"/>
          <a:ext cx="3560454" cy="3421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Visio" r:id="rId4" imgW="2202664" imgH="2115450" progId="Visio.Drawing.11">
                  <p:embed/>
                </p:oleObj>
              </mc:Choice>
              <mc:Fallback>
                <p:oleObj name="Visio" r:id="rId4" imgW="2202664" imgH="211545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1296844"/>
                        <a:ext cx="3560454" cy="34217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814115" y="1284352"/>
            <a:ext cx="131654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590974"/>
              </p:ext>
            </p:extLst>
          </p:nvPr>
        </p:nvGraphicFramePr>
        <p:xfrm>
          <a:off x="6625572" y="1330071"/>
          <a:ext cx="2182812" cy="332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Visio" r:id="rId6" imgW="1357803" imgH="2064722" progId="Visio.Drawing.11">
                  <p:embed/>
                </p:oleObj>
              </mc:Choice>
              <mc:Fallback>
                <p:oleObj name="Visio" r:id="rId6" imgW="1357803" imgH="2064722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5572" y="1330071"/>
                        <a:ext cx="2182812" cy="3324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/>
          <p:nvPr/>
        </p:nvSpPr>
        <p:spPr bwMode="auto">
          <a:xfrm>
            <a:off x="374015" y="564747"/>
            <a:ext cx="3500438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zh-CN" altLang="en-US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产品介绍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907704" y="1779661"/>
            <a:ext cx="127713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2771800" y="1642734"/>
            <a:ext cx="131768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862462"/>
              </p:ext>
            </p:extLst>
          </p:nvPr>
        </p:nvGraphicFramePr>
        <p:xfrm>
          <a:off x="1907704" y="1137099"/>
          <a:ext cx="5482659" cy="3810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Visio" r:id="rId3" imgW="3250898" imgH="2244228" progId="Visio.Drawing.11">
                  <p:embed/>
                </p:oleObj>
              </mc:Choice>
              <mc:Fallback>
                <p:oleObj name="Visio" r:id="rId3" imgW="3250898" imgH="224422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137099"/>
                        <a:ext cx="5482659" cy="38105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338044" y="1995437"/>
            <a:ext cx="1569660" cy="45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 smtClean="0"/>
              <a:t>各</a:t>
            </a:r>
            <a:r>
              <a:rPr lang="zh-CN" altLang="zh-CN" dirty="0"/>
              <a:t>部件示意图</a:t>
            </a:r>
            <a:endParaRPr lang="en-US" altLang="zh-CN" b="1" dirty="0" smtClean="0">
              <a:latin typeface="+mn-ea"/>
              <a:ea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86526" y="596570"/>
            <a:ext cx="131959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b="1" dirty="0">
                <a:solidFill>
                  <a:prstClr val="black"/>
                </a:solidFill>
                <a:latin typeface="微软雅黑"/>
                <a:ea typeface="微软雅黑"/>
              </a:rPr>
              <a:t>2 </a:t>
            </a:r>
            <a:r>
              <a:rPr lang="zh-CN" altLang="en-US" b="1" dirty="0">
                <a:solidFill>
                  <a:prstClr val="black"/>
                </a:solidFill>
                <a:latin typeface="微软雅黑"/>
                <a:ea typeface="微软雅黑"/>
              </a:rPr>
              <a:t>结构介绍</a:t>
            </a:r>
            <a:endParaRPr lang="en-US" altLang="zh-CN" b="1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6830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p7.qhimg.com/t01129cdae6715d5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7" y="1662242"/>
            <a:ext cx="4754084" cy="297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/>
          <p:cNvSpPr/>
          <p:nvPr/>
        </p:nvSpPr>
        <p:spPr bwMode="auto">
          <a:xfrm>
            <a:off x="374015" y="564747"/>
            <a:ext cx="3500438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zh-CN" altLang="en-US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产品介绍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907704" y="1779661"/>
            <a:ext cx="127713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2771800" y="1642734"/>
            <a:ext cx="131768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13559" b="-390"/>
          <a:stretch/>
        </p:blipFill>
        <p:spPr>
          <a:xfrm>
            <a:off x="5171086" y="834653"/>
            <a:ext cx="3830611" cy="38998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01929" y="1112837"/>
            <a:ext cx="3501280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CCF"/>
              </a:buClr>
              <a:defRPr/>
            </a:pPr>
            <a:r>
              <a:rPr lang="en-US" altLang="zh-CN" dirty="0">
                <a:latin typeface="+mn-ea"/>
                <a:ea typeface="+mn-ea"/>
                <a:cs typeface="Arial" panose="020B0604020202020204" pitchFamily="34" charset="0"/>
              </a:rPr>
              <a:t>IP21</a:t>
            </a:r>
            <a:r>
              <a:rPr lang="zh-CN" altLang="en-US" dirty="0">
                <a:latin typeface="+mn-ea"/>
                <a:ea typeface="+mn-ea"/>
                <a:cs typeface="Arial" panose="020B0604020202020204" pitchFamily="34" charset="0"/>
              </a:rPr>
              <a:t>级防水，</a:t>
            </a:r>
            <a:r>
              <a:rPr lang="zh-CN" altLang="en-US" dirty="0">
                <a:latin typeface="+mn-ea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dirty="0" smtClean="0">
                <a:latin typeface="+mn-ea"/>
                <a:ea typeface="+mn-ea"/>
                <a:cs typeface="Arial" panose="020B0604020202020204" pitchFamily="34" charset="0"/>
                <a:sym typeface="+mn-ea"/>
              </a:rPr>
              <a:t>环境</a:t>
            </a:r>
            <a:r>
              <a:rPr lang="zh-CN" altLang="en-US" dirty="0">
                <a:latin typeface="+mn-ea"/>
                <a:ea typeface="+mn-ea"/>
                <a:cs typeface="Arial" panose="020B0604020202020204" pitchFamily="34" charset="0"/>
                <a:sym typeface="+mn-ea"/>
              </a:rPr>
              <a:t>适应能力强。</a:t>
            </a:r>
            <a:endParaRPr lang="en-US" altLang="zh-CN" dirty="0">
              <a:latin typeface="+mn-ea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8920" y="2119653"/>
            <a:ext cx="3746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 smtClean="0">
              <a:solidFill>
                <a:schemeClr val="bg1">
                  <a:lumMod val="95000"/>
                </a:schemeClr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r>
              <a:rPr lang="en-US" altLang="zh-CN" dirty="0" smtClean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  <a:cs typeface="Arial" panose="020B0604020202020204" pitchFamily="34" charset="0"/>
              </a:rPr>
              <a:t>IP21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  <a:cs typeface="Arial" panose="020B0604020202020204" pitchFamily="34" charset="0"/>
              </a:rPr>
              <a:t>：</a:t>
            </a:r>
            <a:endParaRPr lang="en-US" altLang="zh-CN" dirty="0" smtClean="0">
              <a:solidFill>
                <a:schemeClr val="bg1">
                  <a:lumMod val="95000"/>
                </a:schemeClr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endParaRPr lang="en-US" altLang="zh-CN" dirty="0" smtClean="0">
              <a:solidFill>
                <a:schemeClr val="bg1">
                  <a:lumMod val="95000"/>
                </a:schemeClr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防护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12.5mm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直径和更大的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固体；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endParaRPr lang="en-US" altLang="zh-CN" dirty="0" smtClean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  <a:p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垂直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落下的水滴不应引起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损害。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86526" y="596570"/>
            <a:ext cx="1107996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b="1" dirty="0" smtClean="0">
                <a:solidFill>
                  <a:prstClr val="black"/>
                </a:solidFill>
                <a:latin typeface="微软雅黑"/>
                <a:ea typeface="微软雅黑"/>
              </a:rPr>
              <a:t>整机防水</a:t>
            </a:r>
            <a:endParaRPr lang="en-US" altLang="zh-CN" b="1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6046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/>
          <p:nvPr/>
        </p:nvSpPr>
        <p:spPr bwMode="auto">
          <a:xfrm>
            <a:off x="337663" y="620562"/>
            <a:ext cx="3500438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zh-CN" altLang="en-US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产品介绍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907704" y="1779661"/>
            <a:ext cx="127713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2771800" y="1642734"/>
            <a:ext cx="131768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793" y="1282441"/>
            <a:ext cx="5436287" cy="350000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3266328" y="2637526"/>
            <a:ext cx="1305672" cy="222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249763" y="4563346"/>
            <a:ext cx="1898302" cy="219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69824" y="1969670"/>
            <a:ext cx="3929090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-342900">
              <a:lnSpc>
                <a:spcPct val="150000"/>
              </a:lnSpc>
            </a:pPr>
            <a:r>
              <a:rPr lang="zh-CN" altLang="en-US" sz="1400" dirty="0" smtClean="0">
                <a:latin typeface="+mn-ea"/>
                <a:ea typeface="+mn-ea"/>
              </a:rPr>
              <a:t>百万次寿命，</a:t>
            </a:r>
            <a:r>
              <a:rPr lang="en-US" altLang="zh-CN" sz="1400" dirty="0" smtClean="0">
                <a:latin typeface="+mn-ea"/>
                <a:ea typeface="+mn-ea"/>
              </a:rPr>
              <a:t>IP65</a:t>
            </a:r>
            <a:r>
              <a:rPr lang="zh-CN" altLang="en-US" sz="1400" dirty="0" smtClean="0">
                <a:latin typeface="+mn-ea"/>
                <a:ea typeface="+mn-ea"/>
              </a:rPr>
              <a:t>级防水按钮。</a:t>
            </a:r>
          </a:p>
          <a:p>
            <a:pPr indent="-342900">
              <a:lnSpc>
                <a:spcPct val="150000"/>
              </a:lnSpc>
            </a:pPr>
            <a:r>
              <a:rPr lang="zh-CN" altLang="en-US" sz="1400" dirty="0" smtClean="0">
                <a:latin typeface="+mn-ea"/>
                <a:ea typeface="+mn-ea"/>
              </a:rPr>
              <a:t>满足井道内苛刻的工作条件。</a:t>
            </a:r>
            <a:endParaRPr lang="en-US" altLang="zh-CN" sz="1400" dirty="0" smtClean="0">
              <a:latin typeface="+mn-ea"/>
              <a:ea typeface="+mn-ea"/>
            </a:endParaRPr>
          </a:p>
          <a:p>
            <a:pPr indent="-342900">
              <a:lnSpc>
                <a:spcPct val="150000"/>
              </a:lnSpc>
            </a:pPr>
            <a:r>
              <a:rPr lang="zh-CN" altLang="en-US" sz="1400" dirty="0" smtClean="0">
                <a:latin typeface="+mn-ea"/>
                <a:ea typeface="+mn-ea"/>
              </a:rPr>
              <a:t>大大降低按钮失效可能。</a:t>
            </a:r>
          </a:p>
          <a:p>
            <a:pPr indent="-342900">
              <a:lnSpc>
                <a:spcPct val="150000"/>
              </a:lnSpc>
            </a:pPr>
            <a:endParaRPr lang="en-US" altLang="zh-CN" sz="1400" dirty="0" smtClean="0">
              <a:latin typeface="+mn-ea"/>
              <a:ea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64438" y="613057"/>
            <a:ext cx="1407758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+mn-ea"/>
                <a:ea typeface="+mn-ea"/>
              </a:rPr>
              <a:t> </a:t>
            </a:r>
            <a:r>
              <a:rPr lang="zh-CN" altLang="en-US" b="1" dirty="0" smtClean="0">
                <a:latin typeface="+mn-ea"/>
                <a:ea typeface="+mn-ea"/>
              </a:rPr>
              <a:t>长寿命按钮</a:t>
            </a:r>
            <a:endParaRPr lang="en-US" altLang="zh-CN" b="1" dirty="0" smtClean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250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/>
          <p:nvPr/>
        </p:nvSpPr>
        <p:spPr bwMode="auto">
          <a:xfrm>
            <a:off x="374015" y="564747"/>
            <a:ext cx="3500438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zh-CN" altLang="en-US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产品介绍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907704" y="1779661"/>
            <a:ext cx="127713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2771800" y="1642734"/>
            <a:ext cx="131768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0334" r="667" b="7461"/>
          <a:stretch/>
        </p:blipFill>
        <p:spPr>
          <a:xfrm>
            <a:off x="1331639" y="1400656"/>
            <a:ext cx="2880321" cy="331236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077492" y="836231"/>
            <a:ext cx="3672408" cy="193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GB 7588.1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3399"/>
              </a:buClr>
              <a:buFont typeface="Wingdings" pitchFamily="2" charset="2"/>
              <a:buChar char="à"/>
              <a:defRPr/>
            </a:pPr>
            <a:r>
              <a:rPr lang="zh-CN" altLang="zh-CN" sz="1050" dirty="0">
                <a:latin typeface="宋体" panose="02010600030101010101" pitchFamily="2" charset="-122"/>
              </a:rPr>
              <a:t>井道、机器区间和滑轮间</a:t>
            </a:r>
            <a:r>
              <a:rPr lang="zh-CN" altLang="en-US" sz="1050" dirty="0" smtClean="0">
                <a:latin typeface="宋体" panose="02010600030101010101" pitchFamily="2" charset="-122"/>
              </a:rPr>
              <a:t>照明</a:t>
            </a:r>
            <a:endParaRPr lang="en-US" altLang="zh-CN" sz="1050" dirty="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3399"/>
              </a:buClr>
              <a:defRPr/>
            </a:pPr>
            <a:r>
              <a:rPr lang="en-US" altLang="zh-CN" sz="1050" dirty="0" smtClean="0">
                <a:latin typeface="宋体" panose="02010600030101010101" pitchFamily="2" charset="-122"/>
              </a:rPr>
              <a:t>      </a:t>
            </a:r>
            <a:r>
              <a:rPr lang="zh-CN" altLang="en-US" sz="1050" dirty="0" smtClean="0">
                <a:latin typeface="宋体" panose="02010600030101010101" pitchFamily="2" charset="-122"/>
              </a:rPr>
              <a:t>轿</a:t>
            </a:r>
            <a:r>
              <a:rPr lang="zh-CN" altLang="en-US" sz="1050" dirty="0">
                <a:latin typeface="宋体" panose="02010600030101010101" pitchFamily="2" charset="-122"/>
              </a:rPr>
              <a:t>顶</a:t>
            </a:r>
            <a:r>
              <a:rPr lang="en-US" altLang="zh-CN" sz="1050" dirty="0">
                <a:latin typeface="宋体" panose="02010600030101010101" pitchFamily="2" charset="-122"/>
              </a:rPr>
              <a:t>1.0m</a:t>
            </a:r>
            <a:r>
              <a:rPr lang="zh-CN" altLang="en-US" sz="1050" dirty="0">
                <a:latin typeface="宋体" panose="02010600030101010101" pitchFamily="2" charset="-122"/>
              </a:rPr>
              <a:t>以上至少</a:t>
            </a:r>
            <a:r>
              <a:rPr lang="en-US" altLang="zh-CN" sz="1050" dirty="0">
                <a:latin typeface="宋体" panose="02010600030101010101" pitchFamily="2" charset="-122"/>
              </a:rPr>
              <a:t>50 lux</a:t>
            </a:r>
            <a:r>
              <a:rPr lang="zh-CN" altLang="en-US" sz="1050" dirty="0" smtClean="0">
                <a:latin typeface="宋体" panose="02010600030101010101" pitchFamily="2" charset="-122"/>
              </a:rPr>
              <a:t>，</a:t>
            </a:r>
            <a:endParaRPr lang="en-US" altLang="zh-CN" sz="1050" dirty="0" smtClean="0">
              <a:latin typeface="宋体" panose="02010600030101010101" pitchFamily="2" charset="-122"/>
            </a:endParaRPr>
          </a:p>
          <a:p>
            <a:endParaRPr lang="en-US" altLang="zh-CN" sz="105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05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5.4.10.4 </a:t>
            </a:r>
            <a:r>
              <a:rPr lang="zh-CN" altLang="en-US" sz="1050" dirty="0">
                <a:solidFill>
                  <a:srgbClr val="000000"/>
                </a:solidFill>
                <a:latin typeface="宋体" panose="02010600030101010101" pitchFamily="2" charset="-122"/>
              </a:rPr>
              <a:t>应具有自动再充电紧急电源供电的应急照明</a:t>
            </a:r>
            <a:r>
              <a:rPr lang="zh-CN" altLang="en-US" sz="105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，</a:t>
            </a:r>
            <a:endParaRPr lang="en-US" altLang="zh-CN" sz="1050" dirty="0" smtClean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r>
              <a:rPr lang="zh-CN" altLang="en-US" sz="1050" dirty="0" smtClean="0">
                <a:latin typeface="宋体" panose="02010600030101010101" pitchFamily="2" charset="-122"/>
              </a:rPr>
              <a:t>其</a:t>
            </a:r>
            <a:r>
              <a:rPr lang="zh-CN" altLang="en-US" sz="1050" dirty="0">
                <a:latin typeface="宋体" panose="02010600030101010101" pitchFamily="2" charset="-122"/>
              </a:rPr>
              <a:t>容量能够确保在下列位置提供至少</a:t>
            </a:r>
            <a:r>
              <a:rPr lang="en-US" altLang="zh-CN" sz="1050" dirty="0">
                <a:latin typeface="宋体" panose="02010600030101010101" pitchFamily="2" charset="-122"/>
              </a:rPr>
              <a:t>5 lx </a:t>
            </a:r>
            <a:r>
              <a:rPr lang="zh-CN" altLang="en-US" sz="1050" dirty="0">
                <a:latin typeface="宋体" panose="02010600030101010101" pitchFamily="2" charset="-122"/>
              </a:rPr>
              <a:t>的照度且持续</a:t>
            </a:r>
            <a:r>
              <a:rPr lang="en-US" altLang="zh-CN" sz="1050" dirty="0">
                <a:latin typeface="宋体" panose="02010600030101010101" pitchFamily="2" charset="-122"/>
              </a:rPr>
              <a:t>1 h</a:t>
            </a:r>
            <a:r>
              <a:rPr lang="zh-CN" altLang="en-US" sz="1050" dirty="0">
                <a:latin typeface="宋体" panose="02010600030101010101" pitchFamily="2" charset="-122"/>
              </a:rPr>
              <a:t>： </a:t>
            </a:r>
          </a:p>
          <a:p>
            <a:r>
              <a:rPr lang="en-US" altLang="zh-CN" sz="1050" dirty="0">
                <a:latin typeface="宋体" panose="02010600030101010101" pitchFamily="2" charset="-122"/>
              </a:rPr>
              <a:t>a</a:t>
            </a:r>
            <a:r>
              <a:rPr lang="zh-CN" altLang="en-US" sz="1050" dirty="0">
                <a:latin typeface="宋体" panose="02010600030101010101" pitchFamily="2" charset="-122"/>
              </a:rPr>
              <a:t>）轿厢内及轿顶上的每个报警触发装置处； </a:t>
            </a:r>
          </a:p>
          <a:p>
            <a:r>
              <a:rPr lang="en-US" altLang="zh-CN" sz="1050" dirty="0">
                <a:latin typeface="宋体" panose="02010600030101010101" pitchFamily="2" charset="-122"/>
              </a:rPr>
              <a:t>b</a:t>
            </a:r>
            <a:r>
              <a:rPr lang="zh-CN" altLang="en-US" sz="1050" dirty="0">
                <a:latin typeface="宋体" panose="02010600030101010101" pitchFamily="2" charset="-122"/>
              </a:rPr>
              <a:t>）轿厢中心，地板以上</a:t>
            </a:r>
            <a:r>
              <a:rPr lang="en-US" altLang="zh-CN" sz="1050" dirty="0">
                <a:latin typeface="宋体" panose="02010600030101010101" pitchFamily="2" charset="-122"/>
              </a:rPr>
              <a:t>1 m</a:t>
            </a:r>
            <a:r>
              <a:rPr lang="zh-CN" altLang="en-US" sz="1050" dirty="0">
                <a:latin typeface="宋体" panose="02010600030101010101" pitchFamily="2" charset="-122"/>
              </a:rPr>
              <a:t>处； </a:t>
            </a:r>
          </a:p>
          <a:p>
            <a:r>
              <a:rPr lang="en-US" altLang="zh-CN" sz="1050" dirty="0">
                <a:latin typeface="宋体" panose="02010600030101010101" pitchFamily="2" charset="-122"/>
              </a:rPr>
              <a:t>c</a:t>
            </a:r>
            <a:r>
              <a:rPr lang="zh-CN" altLang="en-US" sz="1050" dirty="0">
                <a:latin typeface="宋体" panose="02010600030101010101" pitchFamily="2" charset="-122"/>
              </a:rPr>
              <a:t>）轿顶中心，轿顶以上</a:t>
            </a:r>
            <a:r>
              <a:rPr lang="en-US" altLang="zh-CN" sz="1050" dirty="0">
                <a:latin typeface="宋体" panose="02010600030101010101" pitchFamily="2" charset="-122"/>
              </a:rPr>
              <a:t>1 m</a:t>
            </a:r>
            <a:r>
              <a:rPr lang="zh-CN" altLang="en-US" sz="1050" dirty="0" smtClean="0">
                <a:latin typeface="宋体" panose="02010600030101010101" pitchFamily="2" charset="-122"/>
              </a:rPr>
              <a:t>处</a:t>
            </a:r>
            <a:endParaRPr lang="en-US" altLang="zh-CN" sz="1050" dirty="0" smtClean="0">
              <a:latin typeface="宋体" panose="02010600030101010101" pitchFamily="2" charset="-122"/>
            </a:endParaRPr>
          </a:p>
          <a:p>
            <a:r>
              <a:rPr lang="en-US" altLang="zh-CN" sz="1050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1050" dirty="0" smtClean="0">
                <a:solidFill>
                  <a:srgbClr val="FF0000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1050" dirty="0" smtClean="0">
                <a:solidFill>
                  <a:srgbClr val="FF0000"/>
                </a:solidFill>
                <a:latin typeface="宋体" panose="02010600030101010101" pitchFamily="2" charset="-122"/>
              </a:rPr>
              <a:t>预留相关功能方案，新国标实施后切换。</a:t>
            </a:r>
            <a:endParaRPr lang="zh-CN" altLang="en-US" sz="1050" dirty="0">
              <a:solidFill>
                <a:srgbClr val="FF0000"/>
              </a:solidFill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3279787" y="1188611"/>
            <a:ext cx="1759576" cy="212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67" y="3286079"/>
            <a:ext cx="3585131" cy="1340943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>
            <a:off x="2952616" y="2217949"/>
            <a:ext cx="2483480" cy="1035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521772" y="689794"/>
            <a:ext cx="304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+mn-ea"/>
                <a:ea typeface="+mn-ea"/>
              </a:rPr>
              <a:t>3 </a:t>
            </a:r>
            <a:r>
              <a:rPr lang="zh-CN" altLang="en-US" dirty="0" smtClean="0">
                <a:latin typeface="+mn-ea"/>
                <a:ea typeface="+mn-ea"/>
              </a:rPr>
              <a:t>满足新国标</a:t>
            </a:r>
            <a:r>
              <a:rPr lang="en-US" altLang="zh-CN" dirty="0" smtClean="0">
                <a:latin typeface="+mn-ea"/>
                <a:ea typeface="+mn-ea"/>
              </a:rPr>
              <a:t>GB7588.1</a:t>
            </a:r>
            <a:r>
              <a:rPr lang="zh-CN" altLang="en-US" dirty="0" smtClean="0">
                <a:latin typeface="+mn-ea"/>
                <a:ea typeface="+mn-ea"/>
              </a:rPr>
              <a:t>要求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436096" y="2917718"/>
            <a:ext cx="24026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5.12.1.5.2.4 </a:t>
            </a:r>
            <a:r>
              <a:rPr lang="zh-CN" altLang="en-US" sz="10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检修控制</a:t>
            </a:r>
            <a:r>
              <a:rPr lang="zh-CN" altLang="en-US" sz="105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装置</a:t>
            </a:r>
            <a:endParaRPr lang="en-US" altLang="zh-CN" sz="1050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050" dirty="0"/>
              <a:t>b</a:t>
            </a:r>
            <a:r>
              <a:rPr lang="zh-CN" altLang="en-US" sz="1050" dirty="0"/>
              <a:t>）通过颜色辨别运行方向，见表</a:t>
            </a:r>
            <a:r>
              <a:rPr lang="en-US" altLang="zh-CN" sz="1050" dirty="0"/>
              <a:t>17</a:t>
            </a:r>
            <a:r>
              <a:rPr lang="zh-CN" altLang="en-US" sz="1050" dirty="0"/>
              <a:t>： </a:t>
            </a:r>
            <a:r>
              <a:rPr lang="zh-CN" altLang="en-US" sz="105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1050" dirty="0"/>
          </a:p>
        </p:txBody>
      </p:sp>
      <p:sp>
        <p:nvSpPr>
          <p:cNvPr id="3" name="圆角矩形 2"/>
          <p:cNvSpPr/>
          <p:nvPr/>
        </p:nvSpPr>
        <p:spPr>
          <a:xfrm>
            <a:off x="5035301" y="771550"/>
            <a:ext cx="3672408" cy="201622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035301" y="2917259"/>
            <a:ext cx="3742980" cy="188628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967474" y="4811691"/>
            <a:ext cx="230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latin typeface="+mn-ea"/>
                <a:ea typeface="+mn-ea"/>
              </a:rPr>
              <a:t>检修按钮的要求</a:t>
            </a:r>
            <a:endParaRPr lang="zh-CN" altLang="en-US" sz="1200" dirty="0">
              <a:latin typeface="+mn-ea"/>
              <a:ea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67474" y="483519"/>
            <a:ext cx="2571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n-ea"/>
                <a:ea typeface="+mn-ea"/>
              </a:rPr>
              <a:t>轿</a:t>
            </a:r>
            <a:r>
              <a:rPr lang="zh-CN" altLang="en-US" sz="1200" dirty="0" smtClean="0">
                <a:latin typeface="+mn-ea"/>
                <a:ea typeface="+mn-ea"/>
              </a:rPr>
              <a:t>顶照度的要求</a:t>
            </a:r>
            <a:endParaRPr lang="zh-CN" altLang="en-US" sz="1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44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/>
          <p:nvPr/>
        </p:nvSpPr>
        <p:spPr bwMode="auto">
          <a:xfrm>
            <a:off x="374015" y="564747"/>
            <a:ext cx="3500438" cy="588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eaLnBrk="1">
              <a:defRPr/>
            </a:pPr>
            <a:r>
              <a:rPr lang="zh-CN" altLang="en-US" sz="2000" b="1" dirty="0" smtClean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+mj-ea"/>
                <a:ea typeface="+mj-ea"/>
                <a:cs typeface="Arial" panose="020B0604020202020204" pitchFamily="34" charset="0"/>
              </a:rPr>
              <a:t>产品介绍      </a:t>
            </a:r>
            <a:endParaRPr lang="zh-CN" altLang="zh-CN" sz="20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392953" y="1089025"/>
            <a:ext cx="2873375" cy="47625"/>
          </a:xfrm>
          <a:prstGeom prst="rect">
            <a:avLst/>
          </a:prstGeom>
          <a:gradFill>
            <a:gsLst>
              <a:gs pos="0">
                <a:srgbClr val="008CCF"/>
              </a:gs>
              <a:gs pos="100000">
                <a:srgbClr val="85C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ym typeface="Helvetica Light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907704" y="1779661"/>
            <a:ext cx="127713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2771800" y="1642734"/>
            <a:ext cx="131768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987824" y="1275605"/>
            <a:ext cx="107387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967716"/>
              </p:ext>
            </p:extLst>
          </p:nvPr>
        </p:nvGraphicFramePr>
        <p:xfrm>
          <a:off x="2019361" y="1188543"/>
          <a:ext cx="3736203" cy="3635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Visio" r:id="rId3" imgW="3181896" imgH="3099870" progId="Visio.Drawing.11">
                  <p:embed/>
                </p:oleObj>
              </mc:Choice>
              <mc:Fallback>
                <p:oleObj name="Visio" r:id="rId3" imgW="3181896" imgH="3099870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9361" y="1188543"/>
                        <a:ext cx="3736203" cy="36355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圆角矩形 3"/>
          <p:cNvSpPr/>
          <p:nvPr/>
        </p:nvSpPr>
        <p:spPr>
          <a:xfrm>
            <a:off x="2687715" y="2971468"/>
            <a:ext cx="3005270" cy="1606776"/>
          </a:xfrm>
          <a:prstGeom prst="roundRect">
            <a:avLst/>
          </a:prstGeom>
          <a:solidFill>
            <a:schemeClr val="bg1">
              <a:alpha val="67843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5559943" y="3617799"/>
            <a:ext cx="855883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415826" y="2931790"/>
            <a:ext cx="197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n-ea"/>
                <a:ea typeface="+mn-ea"/>
              </a:rPr>
              <a:t>对外插件定义和</a:t>
            </a:r>
            <a:endParaRPr lang="en-US" altLang="zh-CN" dirty="0" smtClean="0">
              <a:latin typeface="+mn-ea"/>
              <a:ea typeface="+mn-ea"/>
            </a:endParaRPr>
          </a:p>
          <a:p>
            <a:r>
              <a:rPr lang="zh-CN" altLang="en-US" dirty="0" smtClean="0">
                <a:latin typeface="+mn-ea"/>
                <a:ea typeface="+mn-ea"/>
              </a:rPr>
              <a:t>线路和</a:t>
            </a:r>
            <a:r>
              <a:rPr lang="en-US" altLang="zh-CN" dirty="0" smtClean="0">
                <a:latin typeface="+mn-ea"/>
                <a:ea typeface="+mn-ea"/>
              </a:rPr>
              <a:t>A3</a:t>
            </a:r>
            <a:r>
              <a:rPr lang="zh-CN" altLang="en-US" dirty="0" smtClean="0">
                <a:latin typeface="+mn-ea"/>
                <a:ea typeface="+mn-ea"/>
              </a:rPr>
              <a:t>轿顶箱保持一致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151281" y="3050516"/>
            <a:ext cx="529163" cy="1527728"/>
          </a:xfrm>
          <a:prstGeom prst="roundRect">
            <a:avLst/>
          </a:prstGeom>
          <a:solidFill>
            <a:schemeClr val="bg1">
              <a:alpha val="67843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/>
          <p:nvPr/>
        </p:nvCxnSpPr>
        <p:spPr>
          <a:xfrm flipH="1" flipV="1">
            <a:off x="1475656" y="3579862"/>
            <a:ext cx="576904" cy="434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44391" y="2971468"/>
            <a:ext cx="174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+mn-ea"/>
                <a:ea typeface="+mn-ea"/>
              </a:rPr>
              <a:t>DI/DO</a:t>
            </a:r>
            <a:r>
              <a:rPr lang="zh-CN" altLang="en-US" dirty="0" smtClean="0">
                <a:latin typeface="+mn-ea"/>
                <a:ea typeface="+mn-ea"/>
              </a:rPr>
              <a:t>指示灯移到左下角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75656" y="69198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+mn-ea"/>
                <a:ea typeface="+mn-ea"/>
              </a:rPr>
              <a:t>4 </a:t>
            </a:r>
            <a:r>
              <a:rPr lang="zh-CN" altLang="en-US" dirty="0" smtClean="0">
                <a:latin typeface="+mn-ea"/>
                <a:ea typeface="+mn-ea"/>
              </a:rPr>
              <a:t>和</a:t>
            </a:r>
            <a:r>
              <a:rPr lang="en-US" altLang="zh-CN" dirty="0" smtClean="0">
                <a:latin typeface="+mn-ea"/>
                <a:ea typeface="+mn-ea"/>
              </a:rPr>
              <a:t>CTW-A3</a:t>
            </a:r>
            <a:r>
              <a:rPr lang="zh-CN" altLang="en-US" dirty="0" smtClean="0">
                <a:latin typeface="+mn-ea"/>
                <a:ea typeface="+mn-ea"/>
              </a:rPr>
              <a:t>轿顶箱保持兼容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66328" y="4762637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0" dirty="0">
                <a:solidFill>
                  <a:srgbClr val="000000"/>
                </a:solidFill>
                <a:ea typeface="Arial" panose="020B0604020202020204" pitchFamily="34" charset="0"/>
              </a:rPr>
              <a:t>MCTC-CTB-H5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59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017ppt">
      <a:majorFont>
        <a:latin typeface="微软雅黑"/>
        <a:ea typeface="微软雅黑"/>
        <a:cs typeface=""/>
      </a:majorFont>
      <a:minorFont>
        <a:latin typeface="Helvetica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7843"/>
          </a:schemeClr>
        </a:solidFill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382</Words>
  <Application>Microsoft Office PowerPoint</Application>
  <PresentationFormat>全屏显示(16:9)</PresentationFormat>
  <Paragraphs>62</Paragraphs>
  <Slides>10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Helvetica Light</vt:lpstr>
      <vt:lpstr>黑体</vt:lpstr>
      <vt:lpstr>宋体</vt:lpstr>
      <vt:lpstr>微软雅黑</vt:lpstr>
      <vt:lpstr>Arial</vt:lpstr>
      <vt:lpstr>Calibri</vt:lpstr>
      <vt:lpstr>Helvetica</vt:lpstr>
      <vt:lpstr>Wingdings</vt:lpstr>
      <vt:lpstr>Office 主题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顾智培</dc:creator>
  <cp:lastModifiedBy>魏鹏</cp:lastModifiedBy>
  <cp:revision>1486</cp:revision>
  <dcterms:created xsi:type="dcterms:W3CDTF">2018-01-17T05:52:00Z</dcterms:created>
  <dcterms:modified xsi:type="dcterms:W3CDTF">2019-02-20T01:30:13Z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