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0" r:id="rId1"/>
    <p:sldMasterId id="2147483727" r:id="rId2"/>
    <p:sldMasterId id="2147483715" r:id="rId3"/>
  </p:sldMasterIdLst>
  <p:notesMasterIdLst>
    <p:notesMasterId r:id="rId33"/>
  </p:notesMasterIdLst>
  <p:handoutMasterIdLst>
    <p:handoutMasterId r:id="rId34"/>
  </p:handoutMasterIdLst>
  <p:sldIdLst>
    <p:sldId id="364" r:id="rId4"/>
    <p:sldId id="365" r:id="rId5"/>
    <p:sldId id="373" r:id="rId6"/>
    <p:sldId id="394" r:id="rId7"/>
    <p:sldId id="395" r:id="rId8"/>
    <p:sldId id="396" r:id="rId9"/>
    <p:sldId id="397" r:id="rId10"/>
    <p:sldId id="398" r:id="rId11"/>
    <p:sldId id="409" r:id="rId12"/>
    <p:sldId id="410" r:id="rId13"/>
    <p:sldId id="403" r:id="rId14"/>
    <p:sldId id="411" r:id="rId15"/>
    <p:sldId id="412" r:id="rId16"/>
    <p:sldId id="385" r:id="rId17"/>
    <p:sldId id="407" r:id="rId18"/>
    <p:sldId id="374" r:id="rId19"/>
    <p:sldId id="383" r:id="rId20"/>
    <p:sldId id="386" r:id="rId21"/>
    <p:sldId id="414" r:id="rId22"/>
    <p:sldId id="415" r:id="rId23"/>
    <p:sldId id="413" r:id="rId24"/>
    <p:sldId id="404" r:id="rId25"/>
    <p:sldId id="406" r:id="rId26"/>
    <p:sldId id="417" r:id="rId27"/>
    <p:sldId id="418" r:id="rId28"/>
    <p:sldId id="393" r:id="rId29"/>
    <p:sldId id="382" r:id="rId30"/>
    <p:sldId id="419" r:id="rId31"/>
    <p:sldId id="371" r:id="rId32"/>
  </p:sldIdLst>
  <p:sldSz cx="12190413" cy="6859588"/>
  <p:notesSz cx="6858000" cy="9144000"/>
  <p:custDataLst>
    <p:tags r:id="rId35"/>
  </p:custDataLst>
  <p:defaultTextStyle>
    <a:defPPr>
      <a:defRPr lang="de-DE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573" userDrawn="1">
          <p15:clr>
            <a:srgbClr val="A4A3A4"/>
          </p15:clr>
        </p15:guide>
        <p15:guide id="3" orient="horz" pos="300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orient="horz" pos="3657">
          <p15:clr>
            <a:srgbClr val="A4A3A4"/>
          </p15:clr>
        </p15:guide>
        <p15:guide id="6" orient="horz" pos="3839" userDrawn="1">
          <p15:clr>
            <a:srgbClr val="A4A3A4"/>
          </p15:clr>
        </p15:guide>
        <p15:guide id="7" orient="horz" pos="4065">
          <p15:clr>
            <a:srgbClr val="A4A3A4"/>
          </p15:clr>
        </p15:guide>
        <p15:guide id="8" pos="7332">
          <p15:clr>
            <a:srgbClr val="A4A3A4"/>
          </p15:clr>
        </p15:guide>
        <p15:guide id="10" pos="3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A1"/>
    <a:srgbClr val="007379"/>
    <a:srgbClr val="87C828"/>
    <a:srgbClr val="008CCF"/>
    <a:srgbClr val="85C02F"/>
    <a:srgbClr val="004D5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891" autoAdjust="0"/>
  </p:normalViewPr>
  <p:slideViewPr>
    <p:cSldViewPr snapToGrid="0" snapToObjects="1" showGuides="1">
      <p:cViewPr varScale="1">
        <p:scale>
          <a:sx n="73" d="100"/>
          <a:sy n="73" d="100"/>
        </p:scale>
        <p:origin x="618" y="96"/>
      </p:cViewPr>
      <p:guideLst>
        <p:guide orient="horz" pos="573"/>
        <p:guide orient="horz" pos="300"/>
        <p:guide orient="horz" pos="981"/>
        <p:guide orient="horz" pos="3657"/>
        <p:guide orient="horz" pos="3839"/>
        <p:guide orient="horz" pos="4065"/>
        <p:guide pos="7332"/>
        <p:guide pos="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244"/>
    </p:cViewPr>
  </p:sorterViewPr>
  <p:notesViewPr>
    <p:cSldViewPr snapToGrid="0" snapToObjects="1" showGuides="1">
      <p:cViewPr varScale="1">
        <p:scale>
          <a:sx n="57" d="100"/>
          <a:sy n="57" d="100"/>
        </p:scale>
        <p:origin x="2808" y="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微软雅黑" panose="020B0503020204020204" pitchFamily="34" charset="-122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05EE6-0555-4BD3-8EFF-7860A0E7DA14}" type="datetimeFigureOut">
              <a:rPr lang="de-DE" smtClean="0">
                <a:latin typeface="微软雅黑" panose="020B0503020204020204" pitchFamily="34" charset="-122"/>
              </a:rPr>
              <a:t>19.07.2021</a:t>
            </a:fld>
            <a:endParaRPr lang="de-DE" dirty="0">
              <a:latin typeface="微软雅黑" panose="020B0503020204020204" pitchFamily="34" charset="-12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微软雅黑" panose="020B0503020204020204" pitchFamily="34" charset="-122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E346A-0122-46E4-AECE-C481893FBCB9}" type="slidenum">
              <a:rPr lang="de-DE" smtClean="0">
                <a:latin typeface="微软雅黑" panose="020B0503020204020204" pitchFamily="34" charset="-122"/>
              </a:rPr>
              <a:t>‹#›</a:t>
            </a:fld>
            <a:endParaRPr lang="de-DE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120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微软雅黑" panose="020B0503020204020204" pitchFamily="34" charset="-122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微软雅黑" panose="020B0503020204020204" pitchFamily="34" charset="-122"/>
              </a:defRPr>
            </a:lvl1pPr>
          </a:lstStyle>
          <a:p>
            <a:fld id="{B8DD35AF-E6AE-4141-BF45-E7C4E548BFFD}" type="datetimeFigureOut">
              <a:rPr lang="de-DE" smtClean="0"/>
              <a:pPr/>
              <a:t>19.07.2021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微软雅黑" panose="020B0503020204020204" pitchFamily="34" charset="-122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微软雅黑" panose="020B0503020204020204" pitchFamily="34" charset="-122"/>
              </a:defRPr>
            </a:lvl1pPr>
          </a:lstStyle>
          <a:p>
            <a:fld id="{DB170224-FE03-429C-83B7-DC36E71A855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82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04094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b="0" i="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1pPr>
    <a:lvl2pPr marL="748345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b="0" i="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2pPr>
    <a:lvl3pPr marL="1292596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b="0" i="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3pPr>
    <a:lvl4pPr marL="1836847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b="0" i="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4pPr>
    <a:lvl5pPr marL="2381098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b="0" i="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presentation mode to guide through all the aids.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0224-FE03-429C-83B7-DC36E71A855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6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  <p:sp>
        <p:nvSpPr>
          <p:cNvPr id="9" name="TextBox 6"/>
          <p:cNvSpPr txBox="1"/>
          <p:nvPr userDrawn="1"/>
        </p:nvSpPr>
        <p:spPr>
          <a:xfrm>
            <a:off x="484981" y="337803"/>
            <a:ext cx="2602261" cy="192332"/>
          </a:xfrm>
          <a:prstGeom prst="rect">
            <a:avLst/>
          </a:prstGeom>
          <a:noFill/>
        </p:spPr>
        <p:txBody>
          <a:bodyPr wrap="none" lIns="68553" tIns="34276" rIns="68553" bIns="34276">
            <a:spAutoFit/>
          </a:bodyPr>
          <a:lstStyle/>
          <a:p>
            <a:pPr algn="l">
              <a:defRPr/>
            </a:pPr>
            <a:r>
              <a:rPr lang="zh-CN" altLang="en-US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工业自动化   </a:t>
            </a:r>
            <a:r>
              <a:rPr lang="en-US" altLang="zh-CN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 </a:t>
            </a:r>
            <a:r>
              <a:rPr lang="zh-CN" altLang="en-US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工业机器人  </a:t>
            </a:r>
            <a:r>
              <a:rPr lang="en-US" altLang="zh-CN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新能源汽车  </a:t>
            </a:r>
            <a:r>
              <a:rPr lang="en-US" altLang="zh-CN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</a:t>
            </a:r>
            <a:r>
              <a:rPr lang="en-US" altLang="zh-CN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  </a:t>
            </a:r>
            <a:r>
              <a:rPr lang="zh-CN" altLang="en-US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轨道交通</a:t>
            </a:r>
            <a:endParaRPr lang="zh-CN" altLang="en-US" sz="800" dirty="0">
              <a:solidFill>
                <a:prstClr val="white">
                  <a:lumMod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7863" y="253722"/>
            <a:ext cx="1501959" cy="23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 2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0800" y="4006466"/>
            <a:ext cx="3600000" cy="1799327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811032"/>
            <a:ext cx="3600000" cy="1799768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4" name="内容占位符 9"/>
          <p:cNvSpPr>
            <a:spLocks noGrp="1"/>
          </p:cNvSpPr>
          <p:nvPr>
            <p:ph sz="quarter" idx="13"/>
          </p:nvPr>
        </p:nvSpPr>
        <p:spPr>
          <a:xfrm>
            <a:off x="4295774" y="1809750"/>
            <a:ext cx="7341499" cy="1801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第四级</a:t>
            </a:r>
            <a:endParaRPr lang="en-US" altLang="zh-CN" dirty="0" smtClean="0"/>
          </a:p>
        </p:txBody>
      </p:sp>
      <p:sp>
        <p:nvSpPr>
          <p:cNvPr id="15" name="内容占位符 9"/>
          <p:cNvSpPr>
            <a:spLocks noGrp="1"/>
          </p:cNvSpPr>
          <p:nvPr>
            <p:ph sz="quarter" idx="16"/>
          </p:nvPr>
        </p:nvSpPr>
        <p:spPr>
          <a:xfrm>
            <a:off x="4295774" y="4004438"/>
            <a:ext cx="7341499" cy="1801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第四级</a:t>
            </a:r>
            <a:endParaRPr lang="en-US" altLang="zh-CN" dirty="0" smtClean="0"/>
          </a:p>
        </p:txBody>
      </p:sp>
      <p:sp>
        <p:nvSpPr>
          <p:cNvPr id="17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8" name="矩形 7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6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15" userDrawn="1">
          <p15:clr>
            <a:srgbClr val="FBAE40"/>
          </p15:clr>
        </p15:guide>
        <p15:guide id="2" pos="270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 视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enplatzhalter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0"/>
            <a:ext cx="12190413" cy="6859588"/>
          </a:xfrm>
          <a:prstGeom prst="rect">
            <a:avLst/>
          </a:prstGeom>
        </p:spPr>
        <p:txBody>
          <a:bodyPr lIns="540000" tIns="540000" rIns="540000" bIns="540000" anchor="ctr" anchorCtr="1"/>
          <a:lstStyle>
            <a:lvl1pPr marL="18000" indent="0">
              <a:buNone/>
              <a:defRPr/>
            </a:lvl1pPr>
          </a:lstStyle>
          <a:p>
            <a:r>
              <a:rPr lang="zh-CN" altLang="en-US" noProof="0" dirty="0" smtClean="0"/>
              <a:t>插入视频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22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 上下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4473794"/>
            <a:ext cx="11088000" cy="13320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1000"/>
              </a:spcBef>
              <a:buFontTx/>
              <a:buNone/>
              <a:defRPr sz="16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插入文字描述</a:t>
            </a:r>
            <a:endParaRPr lang="en-US" noProof="0" dirty="0"/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12189600" cy="43272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8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517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 3 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038800" y="4004744"/>
            <a:ext cx="3600000" cy="180105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lnSpc>
                <a:spcPct val="130000"/>
              </a:lnSpc>
              <a:spcBef>
                <a:spcPts val="1000"/>
              </a:spcBef>
              <a:buFontTx/>
              <a:buNone/>
              <a:defRPr sz="16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插入文字描述</a:t>
            </a:r>
            <a:endParaRPr lang="en-US" altLang="zh-CN" noProof="0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294800" y="4004744"/>
            <a:ext cx="3600000" cy="180105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lnSpc>
                <a:spcPct val="130000"/>
              </a:lnSpc>
              <a:spcBef>
                <a:spcPts val="1000"/>
              </a:spcBef>
              <a:buFontTx/>
              <a:buNone/>
              <a:defRPr sz="16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插入文字描述</a:t>
            </a:r>
            <a:endParaRPr lang="en-US" altLang="zh-CN" noProof="0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4004744"/>
            <a:ext cx="3600000" cy="180105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lnSpc>
                <a:spcPct val="130000"/>
              </a:lnSpc>
              <a:spcBef>
                <a:spcPts val="1000"/>
              </a:spcBef>
              <a:buFontTx/>
              <a:buNone/>
              <a:defRPr sz="16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插入文字描述</a:t>
            </a:r>
            <a:endParaRPr lang="en-US" noProof="0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38800" y="1809750"/>
            <a:ext cx="3600000" cy="180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94800" y="1809750"/>
            <a:ext cx="3600000" cy="180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809750"/>
            <a:ext cx="3600000" cy="180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7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13" name="矩形 12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287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 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9533207" y="3303208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7287606" y="3303208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42004" y="3303208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96402" y="3303208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3303208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9533207" y="1809750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287606" y="1809750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042004" y="1809750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796402" y="1809750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7" name="Bildplatzhalter 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0800" y="1809750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marR="0" indent="0" algn="ctr" defTabSz="108850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30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9533207" y="5491982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287606" y="5491982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33" name="Textplatzhalter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5042004" y="5491982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2796402" y="5491982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50800" y="5491982"/>
            <a:ext cx="2106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de-DE" noProof="0" dirty="0"/>
          </a:p>
        </p:txBody>
      </p:sp>
      <p:sp>
        <p:nvSpPr>
          <p:cNvPr id="36" name="Bildplatzhalter 5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9533207" y="3998524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37" name="Bildplatzhalter 4"/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7287606" y="3998524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38" name="Bildplatzhalter 3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5042004" y="3998524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2796402" y="3998524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40" name="Bildplatzhalter 1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550800" y="3998524"/>
            <a:ext cx="2106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marR="0" indent="0" algn="ctr" defTabSz="108850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r>
              <a:rPr lang="zh-CN" altLang="en-US" noProof="0" dirty="0" smtClean="0"/>
              <a:t>插入图片</a:t>
            </a:r>
            <a:endParaRPr lang="de-DE" noProof="0" dirty="0"/>
          </a:p>
        </p:txBody>
      </p:sp>
      <p:sp>
        <p:nvSpPr>
          <p:cNvPr id="42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146219"/>
            <a:ext cx="252000" cy="3066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24" name="矩形 23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26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 图组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038800" y="5500194"/>
            <a:ext cx="3600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en-US" noProof="0" dirty="0"/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294800" y="5500194"/>
            <a:ext cx="3600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en-US" noProof="0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5500194"/>
            <a:ext cx="3600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en-US" noProof="0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038800" y="3304194"/>
            <a:ext cx="3600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en-US" noProof="0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94800" y="3304194"/>
            <a:ext cx="3600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en-US" noProof="0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50800" y="3304194"/>
            <a:ext cx="3600000" cy="306606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2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图片描述</a:t>
            </a:r>
            <a:endParaRPr lang="en-US" noProof="0" dirty="0"/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8038800" y="4005750"/>
            <a:ext cx="3600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33" name="Bildplatzhalter 5"/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4294800" y="4005750"/>
            <a:ext cx="3600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30" name="Bildplatzhalter 4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50800" y="4005750"/>
            <a:ext cx="3600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38800" y="1809750"/>
            <a:ext cx="3600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插图图片</a:t>
            </a: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94800" y="1809750"/>
            <a:ext cx="3600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809750"/>
            <a:ext cx="3600000" cy="144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7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23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146219"/>
            <a:ext cx="252000" cy="3066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16" name="矩形 15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90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 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973274" y="4004744"/>
            <a:ext cx="2664000" cy="1801050"/>
          </a:xfrm>
          <a:prstGeom prst="rect">
            <a:avLst/>
          </a:prstGeom>
        </p:spPr>
        <p:txBody>
          <a:bodyPr tIns="72000" bIns="72000"/>
          <a:lstStyle>
            <a:lvl1pPr>
              <a:defRPr lang="en-US" altLang="zh-CN" sz="1600" noProof="0" dirty="0"/>
            </a:lvl1pPr>
          </a:lstStyle>
          <a:p>
            <a:pPr marL="0" lvl="0" indent="0">
              <a:lnSpc>
                <a:spcPct val="130000"/>
              </a:lnSpc>
              <a:buFontTx/>
              <a:buNone/>
            </a:pPr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67072" y="4004744"/>
            <a:ext cx="2664000" cy="180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8936" y="4004744"/>
            <a:ext cx="2664000" cy="1801050"/>
          </a:xfrm>
          <a:prstGeom prst="rect">
            <a:avLst/>
          </a:prstGeom>
        </p:spPr>
        <p:txBody>
          <a:bodyPr tIns="72000" bIns="72000"/>
          <a:lstStyle>
            <a:lvl1pPr>
              <a:defRPr lang="en-US" altLang="zh-CN" sz="1600" noProof="0" dirty="0"/>
            </a:lvl1pPr>
          </a:lstStyle>
          <a:p>
            <a:pPr marL="0" lvl="0" indent="0">
              <a:lnSpc>
                <a:spcPct val="130000"/>
              </a:lnSpc>
              <a:buFontTx/>
              <a:buNone/>
            </a:pPr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0800" y="4004744"/>
            <a:ext cx="2664000" cy="180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975207" y="1809750"/>
            <a:ext cx="2664000" cy="1801050"/>
          </a:xfrm>
          <a:prstGeom prst="rect">
            <a:avLst/>
          </a:prstGeom>
        </p:spPr>
        <p:txBody>
          <a:bodyPr tIns="72000" bIns="72000"/>
          <a:lstStyle>
            <a:lvl1pPr>
              <a:defRPr lang="en-US" altLang="zh-CN" sz="1600" noProof="0" dirty="0"/>
            </a:lvl1pPr>
          </a:lstStyle>
          <a:p>
            <a:pPr marL="0" lvl="0" indent="0">
              <a:lnSpc>
                <a:spcPct val="130000"/>
              </a:lnSpc>
              <a:buFontTx/>
              <a:buNone/>
            </a:pPr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67072" y="1809750"/>
            <a:ext cx="2664000" cy="180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357003" y="1809750"/>
            <a:ext cx="2664000" cy="180105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lnSpc>
                <a:spcPct val="130000"/>
              </a:lnSpc>
              <a:buFontTx/>
              <a:buNone/>
              <a:defRPr sz="16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插入文字</a:t>
            </a:r>
            <a:endParaRPr lang="en-US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809750"/>
            <a:ext cx="2664000" cy="1801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3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136851"/>
            <a:ext cx="252000" cy="3159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18" name="矩形 17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63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文字图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5"/>
          <p:cNvSpPr>
            <a:spLocks noGrp="1"/>
          </p:cNvSpPr>
          <p:nvPr>
            <p:ph idx="16" hasCustomPrompt="1"/>
          </p:nvPr>
        </p:nvSpPr>
        <p:spPr bwMode="gray">
          <a:xfrm>
            <a:off x="6166800" y="3895207"/>
            <a:ext cx="5472000" cy="191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0" indent="0">
              <a:buNone/>
              <a:defRPr lang="de-DE" dirty="0" smtClean="0"/>
            </a:lvl1pPr>
            <a:lvl2pPr marL="450000" indent="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de-DE" dirty="0" smtClean="0"/>
            </a:lvl2pPr>
            <a:lvl3pPr marL="810000" indent="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de-DE" dirty="0" smtClean="0"/>
            </a:lvl3pPr>
            <a:lvl4pPr marL="1170000" indent="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de-DE" dirty="0"/>
            </a:lvl4pPr>
          </a:lstStyle>
          <a:p>
            <a:pPr lvl="0"/>
            <a:r>
              <a:rPr lang="zh-CN" altLang="en-US" noProof="0" dirty="0" smtClean="0"/>
              <a:t>插入文字或表格</a:t>
            </a:r>
            <a:endParaRPr lang="en-US" noProof="0" dirty="0"/>
          </a:p>
        </p:txBody>
      </p:sp>
      <p:sp>
        <p:nvSpPr>
          <p:cNvPr id="10" name="Textplatzhalter 4"/>
          <p:cNvSpPr>
            <a:spLocks noGrp="1"/>
          </p:cNvSpPr>
          <p:nvPr>
            <p:ph idx="15" hasCustomPrompt="1"/>
          </p:nvPr>
        </p:nvSpPr>
        <p:spPr bwMode="gray">
          <a:xfrm>
            <a:off x="550800" y="3895207"/>
            <a:ext cx="5472000" cy="191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0" indent="0">
              <a:buFontTx/>
              <a:buNone/>
              <a:defRPr lang="de-DE" dirty="0" smtClean="0"/>
            </a:lvl1pPr>
            <a:lvl2pPr marL="45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2pPr>
            <a:lvl3pPr marL="81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3pPr>
            <a:lvl4pPr marL="117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/>
            </a:lvl4pPr>
          </a:lstStyle>
          <a:p>
            <a:pPr lvl="0"/>
            <a:r>
              <a:rPr lang="zh-CN" altLang="en-US" noProof="0" dirty="0" smtClean="0"/>
              <a:t>插入文字或表格</a:t>
            </a:r>
            <a:endParaRPr lang="en-US" noProof="0" dirty="0"/>
          </a:p>
        </p:txBody>
      </p:sp>
      <p:sp>
        <p:nvSpPr>
          <p:cNvPr id="9" name="Textplatzhalter 3"/>
          <p:cNvSpPr>
            <a:spLocks noGrp="1"/>
          </p:cNvSpPr>
          <p:nvPr>
            <p:ph idx="14" hasCustomPrompt="1"/>
          </p:nvPr>
        </p:nvSpPr>
        <p:spPr bwMode="gray">
          <a:xfrm>
            <a:off x="6166800" y="1809749"/>
            <a:ext cx="5472000" cy="1910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0" indent="0">
              <a:buFontTx/>
              <a:buNone/>
              <a:defRPr lang="de-DE" dirty="0" smtClean="0"/>
            </a:lvl1pPr>
            <a:lvl2pPr marL="45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2pPr>
            <a:lvl3pPr marL="81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3pPr>
            <a:lvl4pPr marL="117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/>
            </a:lvl4pPr>
          </a:lstStyle>
          <a:p>
            <a:pPr lvl="0"/>
            <a:r>
              <a:rPr lang="zh-CN" altLang="en-US" noProof="0" dirty="0" smtClean="0"/>
              <a:t>插入文字或表格</a:t>
            </a:r>
            <a:endParaRPr lang="en-US" noProof="0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809749"/>
            <a:ext cx="5472000" cy="19102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252000" tIns="252000" rIns="252000" bIns="252000" rtlCol="0">
            <a:noAutofit/>
          </a:bodyPr>
          <a:lstStyle>
            <a:lvl1pPr marL="0" indent="0">
              <a:buFontTx/>
              <a:buNone/>
              <a:defRPr lang="de-DE" dirty="0" smtClean="0"/>
            </a:lvl1pPr>
            <a:lvl2pPr marL="45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2pPr>
            <a:lvl3pPr marL="81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 smtClean="0"/>
            </a:lvl3pPr>
            <a:lvl4pPr marL="1170000" indent="0" defTabSz="914400">
              <a:spcAft>
                <a:spcPts val="0"/>
              </a:spcAft>
              <a:buClr>
                <a:schemeClr val="accent2"/>
              </a:buClr>
              <a:buFontTx/>
              <a:buNone/>
              <a:defRPr lang="de-DE" dirty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zh-CN" altLang="en-US" noProof="0" dirty="0" smtClean="0"/>
              <a:t>插入文字或表格</a:t>
            </a:r>
            <a:endParaRPr lang="en-US" noProof="0" dirty="0"/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4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13" name="矩形 12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92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8 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38800" y="2365668"/>
            <a:ext cx="3600000" cy="3441131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94800" y="4537514"/>
            <a:ext cx="3600000" cy="12645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输入文字</a:t>
            </a:r>
            <a:endParaRPr lang="en-US" altLang="zh-CN" noProof="0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00" y="4537514"/>
            <a:ext cx="3600000" cy="12645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输入文字</a:t>
            </a:r>
            <a:endParaRPr lang="en-US" altLang="zh-CN" noProof="0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294800" y="3173632"/>
            <a:ext cx="3600000" cy="12645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输入文字</a:t>
            </a:r>
            <a:endParaRPr lang="en-US" altLang="zh-CN" noProof="0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50800" y="3173632"/>
            <a:ext cx="3600000" cy="12645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输入文字</a:t>
            </a:r>
            <a:endParaRPr lang="en-US" altLang="zh-CN" noProof="0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294800" y="1809750"/>
            <a:ext cx="3600000" cy="12645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输入文字</a:t>
            </a:r>
            <a:endParaRPr lang="en-US" noProof="0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1809750"/>
            <a:ext cx="3600000" cy="12645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输入文字</a:t>
            </a:r>
            <a:endParaRPr lang="en-US" noProof="0" dirty="0"/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4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11" name="矩形 10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36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9 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38800" y="1809750"/>
            <a:ext cx="3600000" cy="399705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noProof="0" dirty="0"/>
              <a:t>Please insert a picture.</a:t>
            </a:r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294800" y="4898635"/>
            <a:ext cx="3600000" cy="906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9" name="Textplatzhalter 8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50800" y="4898635"/>
            <a:ext cx="3600000" cy="906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8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94800" y="3869007"/>
            <a:ext cx="3600000" cy="906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7" name="Textplatzhalt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00" y="3869007"/>
            <a:ext cx="3600000" cy="906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294800" y="2839378"/>
            <a:ext cx="3600000" cy="906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50800" y="2839378"/>
            <a:ext cx="3600000" cy="906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294800" y="1809749"/>
            <a:ext cx="3600000" cy="906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1809749"/>
            <a:ext cx="3600000" cy="906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noProof="0" dirty="0"/>
          </a:p>
        </p:txBody>
      </p:sp>
      <p:sp>
        <p:nvSpPr>
          <p:cNvPr id="14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6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13" name="矩形 12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496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 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/>
          </p:cNvSpPr>
          <p:nvPr userDrawn="1"/>
        </p:nvSpPr>
        <p:spPr bwMode="auto">
          <a:xfrm>
            <a:off x="1349125" y="2186957"/>
            <a:ext cx="2812026" cy="12226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/>
          <a:p>
            <a:pPr algn="ctr" eaLnBrk="1">
              <a:defRPr/>
            </a:pPr>
            <a:r>
              <a:rPr lang="zh-CN" altLang="en-US" sz="9600" b="1" dirty="0" smtClean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ea typeface="微软雅黑" pitchFamily="34" charset="-122"/>
                <a:cs typeface="Arial" panose="020B0604020202020204" pitchFamily="34" charset="0"/>
              </a:rPr>
              <a:t>目录</a:t>
            </a:r>
            <a:endParaRPr lang="zh-CN" altLang="zh-CN" sz="9600" b="1" dirty="0">
              <a:gradFill>
                <a:gsLst>
                  <a:gs pos="100000">
                    <a:srgbClr val="85C532"/>
                  </a:gs>
                  <a:gs pos="0">
                    <a:srgbClr val="0074C1"/>
                  </a:gs>
                  <a:gs pos="0">
                    <a:srgbClr val="008CCF"/>
                  </a:gs>
                </a:gsLst>
                <a:lin ang="0" scaled="0"/>
              </a:gra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1360660" y="3613658"/>
            <a:ext cx="2788954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rot="5400000" flipV="1">
            <a:off x="6533332" y="2224276"/>
            <a:ext cx="488650" cy="111152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  <p:sp>
        <p:nvSpPr>
          <p:cNvPr id="20" name="矩形 19"/>
          <p:cNvSpPr/>
          <p:nvPr userDrawn="1"/>
        </p:nvSpPr>
        <p:spPr>
          <a:xfrm rot="5400000" flipV="1">
            <a:off x="6533334" y="3155140"/>
            <a:ext cx="488650" cy="111152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  <p:sp>
        <p:nvSpPr>
          <p:cNvPr id="21" name="矩形 20"/>
          <p:cNvSpPr/>
          <p:nvPr userDrawn="1"/>
        </p:nvSpPr>
        <p:spPr>
          <a:xfrm rot="5400000" flipV="1">
            <a:off x="6533335" y="4086003"/>
            <a:ext cx="488650" cy="111152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5807681" y="2025331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27" name="内容占位符 25"/>
          <p:cNvSpPr>
            <a:spLocks noGrp="1"/>
          </p:cNvSpPr>
          <p:nvPr>
            <p:ph sz="quarter" idx="11" hasCustomPrompt="1"/>
          </p:nvPr>
        </p:nvSpPr>
        <p:spPr>
          <a:xfrm>
            <a:off x="7033218" y="2025331"/>
            <a:ext cx="4570123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zh-CN" altLang="en-US" dirty="0" smtClean="0"/>
              <a:t>请输入章节目录</a:t>
            </a:r>
            <a:endParaRPr lang="zh-CN" altLang="en-US" dirty="0"/>
          </a:p>
        </p:txBody>
      </p:sp>
      <p:sp>
        <p:nvSpPr>
          <p:cNvPr id="28" name="内容占位符 25"/>
          <p:cNvSpPr>
            <a:spLocks noGrp="1"/>
          </p:cNvSpPr>
          <p:nvPr>
            <p:ph sz="quarter" idx="12" hasCustomPrompt="1"/>
          </p:nvPr>
        </p:nvSpPr>
        <p:spPr>
          <a:xfrm>
            <a:off x="5807681" y="2952431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29" name="内容占位符 25"/>
          <p:cNvSpPr>
            <a:spLocks noGrp="1"/>
          </p:cNvSpPr>
          <p:nvPr>
            <p:ph sz="quarter" idx="13" hasCustomPrompt="1"/>
          </p:nvPr>
        </p:nvSpPr>
        <p:spPr>
          <a:xfrm>
            <a:off x="7033218" y="2952431"/>
            <a:ext cx="4570123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zh-CN" altLang="en-US" dirty="0" smtClean="0"/>
              <a:t>请输入章节目录</a:t>
            </a:r>
            <a:endParaRPr lang="zh-CN" altLang="en-US" dirty="0"/>
          </a:p>
        </p:txBody>
      </p:sp>
      <p:sp>
        <p:nvSpPr>
          <p:cNvPr id="32" name="矩形 31"/>
          <p:cNvSpPr/>
          <p:nvPr userDrawn="1"/>
        </p:nvSpPr>
        <p:spPr>
          <a:xfrm rot="5400000" flipV="1">
            <a:off x="6533334" y="4082240"/>
            <a:ext cx="488650" cy="111152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  <p:sp>
        <p:nvSpPr>
          <p:cNvPr id="34" name="内容占位符 25"/>
          <p:cNvSpPr>
            <a:spLocks noGrp="1"/>
          </p:cNvSpPr>
          <p:nvPr>
            <p:ph sz="quarter" idx="14" hasCustomPrompt="1"/>
          </p:nvPr>
        </p:nvSpPr>
        <p:spPr>
          <a:xfrm>
            <a:off x="5807681" y="3879531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35" name="内容占位符 25"/>
          <p:cNvSpPr>
            <a:spLocks noGrp="1"/>
          </p:cNvSpPr>
          <p:nvPr>
            <p:ph sz="quarter" idx="15" hasCustomPrompt="1"/>
          </p:nvPr>
        </p:nvSpPr>
        <p:spPr>
          <a:xfrm>
            <a:off x="7033218" y="3879531"/>
            <a:ext cx="4570123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zh-CN" altLang="en-US" dirty="0" smtClean="0"/>
              <a:t>请输入章节目录</a:t>
            </a:r>
            <a:endParaRPr lang="zh-CN" altLang="en-US" dirty="0"/>
          </a:p>
        </p:txBody>
      </p:sp>
      <p:sp>
        <p:nvSpPr>
          <p:cNvPr id="18" name="矩形 17"/>
          <p:cNvSpPr/>
          <p:nvPr userDrawn="1"/>
        </p:nvSpPr>
        <p:spPr>
          <a:xfrm rot="5400000" flipV="1">
            <a:off x="6521270" y="5023300"/>
            <a:ext cx="488650" cy="111152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  <p:sp>
        <p:nvSpPr>
          <p:cNvPr id="22" name="内容占位符 25"/>
          <p:cNvSpPr>
            <a:spLocks noGrp="1"/>
          </p:cNvSpPr>
          <p:nvPr>
            <p:ph sz="quarter" idx="16" hasCustomPrompt="1"/>
          </p:nvPr>
        </p:nvSpPr>
        <p:spPr>
          <a:xfrm>
            <a:off x="5795617" y="4820591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23" name="内容占位符 25"/>
          <p:cNvSpPr>
            <a:spLocks noGrp="1"/>
          </p:cNvSpPr>
          <p:nvPr>
            <p:ph sz="quarter" idx="17" hasCustomPrompt="1"/>
          </p:nvPr>
        </p:nvSpPr>
        <p:spPr>
          <a:xfrm>
            <a:off x="7021154" y="4820591"/>
            <a:ext cx="4570123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zh-CN" altLang="en-US" dirty="0" smtClean="0"/>
              <a:t>请输入章节目录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51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0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platzhalt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975207" y="3886688"/>
            <a:ext cx="2664000" cy="191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6" name="Textplatzhalter 8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67072" y="3886688"/>
            <a:ext cx="2664000" cy="191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58936" y="3886688"/>
            <a:ext cx="2664000" cy="191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4" name="Textplatzhalt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00" y="3886688"/>
            <a:ext cx="2664000" cy="191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975207" y="1809750"/>
            <a:ext cx="2664000" cy="191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2" name="Textplatzhalter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67072" y="1809750"/>
            <a:ext cx="2664000" cy="191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58936" y="1809750"/>
            <a:ext cx="2664000" cy="191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1809750"/>
            <a:ext cx="2664000" cy="191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noProof="0" dirty="0"/>
          </a:p>
        </p:txBody>
      </p:sp>
      <p:sp>
        <p:nvSpPr>
          <p:cNvPr id="13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5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12" name="矩形 11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30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1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5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039207" y="3754800"/>
            <a:ext cx="3600000" cy="20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95206" y="3754800"/>
            <a:ext cx="3600000" cy="20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altLang="zh-CN" noProof="0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00" y="3754800"/>
            <a:ext cx="3600000" cy="20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252000" tIns="252000" rIns="252000" bIns="252000"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插入文字</a:t>
            </a:r>
            <a:endParaRPr lang="en-US" noProof="0" dirty="0"/>
          </a:p>
        </p:txBody>
      </p:sp>
      <p:sp>
        <p:nvSpPr>
          <p:cNvPr id="9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550864" y="1809750"/>
            <a:ext cx="11086410" cy="16192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</p:txBody>
      </p:sp>
      <p:sp>
        <p:nvSpPr>
          <p:cNvPr id="12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8" name="矩形 7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84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2 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39207" y="3754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95206" y="3754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3754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3" name="内容占位符 9"/>
          <p:cNvSpPr>
            <a:spLocks noGrp="1"/>
          </p:cNvSpPr>
          <p:nvPr>
            <p:ph sz="quarter" idx="13"/>
          </p:nvPr>
        </p:nvSpPr>
        <p:spPr>
          <a:xfrm>
            <a:off x="550864" y="1809750"/>
            <a:ext cx="11086410" cy="1619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</p:txBody>
      </p:sp>
      <p:sp>
        <p:nvSpPr>
          <p:cNvPr id="15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8" name="矩形 7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923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2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9273" y="3754800"/>
            <a:ext cx="11090277" cy="2052000"/>
          </a:xfrm>
          <a:prstGeom prst="rect">
            <a:avLst/>
          </a:prstGeom>
          <a:solidFill>
            <a:srgbClr val="008CCF"/>
          </a:solidFill>
        </p:spPr>
        <p:txBody>
          <a:bodyPr lIns="540000" tIns="252000" rIns="540000" bIns="252000" anchor="ctr" anchorCtr="0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重要观点陈述</a:t>
            </a:r>
            <a:endParaRPr lang="en-US" noProof="0" dirty="0"/>
          </a:p>
        </p:txBody>
      </p:sp>
      <p:sp>
        <p:nvSpPr>
          <p:cNvPr id="7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8" name="内容占位符 9"/>
          <p:cNvSpPr>
            <a:spLocks noGrp="1"/>
          </p:cNvSpPr>
          <p:nvPr>
            <p:ph sz="quarter" idx="13"/>
          </p:nvPr>
        </p:nvSpPr>
        <p:spPr>
          <a:xfrm>
            <a:off x="549273" y="1809750"/>
            <a:ext cx="6283327" cy="1619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</p:txBody>
      </p:sp>
      <p:sp>
        <p:nvSpPr>
          <p:cNvPr id="10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6" name="矩形 5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50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3 重点阐述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63" y="909638"/>
            <a:ext cx="11088688" cy="4897162"/>
          </a:xfrm>
          <a:prstGeom prst="rect">
            <a:avLst/>
          </a:prstGeom>
          <a:solidFill>
            <a:srgbClr val="008CCF"/>
          </a:solidFill>
        </p:spPr>
        <p:txBody>
          <a:bodyPr lIns="540000" tIns="540000" rIns="540000" bIns="540000" anchor="ctr" anchorCtr="0"/>
          <a:lstStyle>
            <a:lvl1pPr marL="0" indent="0" algn="ctr">
              <a:buFontTx/>
              <a:buNone/>
              <a:defRPr sz="2800" baseline="0">
                <a:solidFill>
                  <a:schemeClr val="bg1"/>
                </a:solidFill>
              </a:defRPr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zh-CN" altLang="en-US" noProof="0" dirty="0" smtClean="0"/>
              <a:t>重要观点陈述</a:t>
            </a:r>
            <a:endParaRPr lang="en-US" altLang="zh-CN" noProof="0" dirty="0"/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755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292013" cy="6857108"/>
          </a:xfrm>
          <a:prstGeom prst="rect">
            <a:avLst/>
          </a:prstGeom>
          <a:solidFill>
            <a:srgbClr val="028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477" y="2610901"/>
            <a:ext cx="5399458" cy="818099"/>
          </a:xfrm>
          <a:prstGeom prst="rect">
            <a:avLst/>
          </a:prstGeom>
        </p:spPr>
      </p:pic>
      <p:sp>
        <p:nvSpPr>
          <p:cNvPr id="8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793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147526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67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标注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2857674" y="1557338"/>
            <a:ext cx="1402001" cy="249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字体使用</a:t>
            </a: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字号大小</a:t>
            </a: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行距</a:t>
            </a: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颜色</a:t>
            </a:r>
            <a:endParaRPr lang="en-US" altLang="zh-CN" sz="1333" dirty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395052" y="1557338"/>
            <a:ext cx="3727457" cy="169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微软雅黑    微软雅黑加粗</a:t>
            </a: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一级标题： </a:t>
            </a:r>
            <a:r>
              <a:rPr lang="en-US" altLang="zh-CN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28pt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依据页面内容的多少进行选择，但原则</a:t>
            </a: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≥</a:t>
            </a:r>
            <a:r>
              <a:rPr lang="en-US" altLang="zh-CN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12pt</a:t>
            </a:r>
            <a:endParaRPr lang="en-US" altLang="zh-CN" sz="1333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chemeClr val="tx1">
                  <a:lumMod val="95000"/>
                  <a:lumOff val="5000"/>
                </a:schemeClr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/>
                <a:cs typeface="Segoe UI Light"/>
              </a:rPr>
              <a:t>正文 </a:t>
            </a:r>
            <a:r>
              <a:rPr lang="en-US" altLang="zh-CN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1.3</a:t>
            </a:r>
            <a:endParaRPr lang="en-US" altLang="zh-CN" sz="1333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Segoe UI Light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5176185" y="3708265"/>
            <a:ext cx="247650" cy="247650"/>
          </a:xfrm>
          <a:prstGeom prst="rect">
            <a:avLst/>
          </a:prstGeom>
          <a:solidFill>
            <a:srgbClr val="87C828"/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>
              <a:solidFill>
                <a:srgbClr val="85C02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395051" y="3665538"/>
            <a:ext cx="3727457" cy="33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辅助色</a:t>
            </a:r>
            <a:endParaRPr lang="en-US" altLang="zh-CN" sz="1333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Segoe UI Ligh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595201" y="3665538"/>
            <a:ext cx="3727457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en-US" altLang="zh-CN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R 135  G 200   B</a:t>
            </a:r>
            <a:r>
              <a:rPr lang="en-US" altLang="zh-CN" sz="1333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 40</a:t>
            </a:r>
            <a:r>
              <a:rPr lang="en-US" altLang="zh-CN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 </a:t>
            </a:r>
            <a:endParaRPr lang="en-US" altLang="zh-CN" sz="1333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Segoe UI Light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176185" y="4316536"/>
            <a:ext cx="247650" cy="247650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>
              <a:solidFill>
                <a:srgbClr val="85C02F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595201" y="4273809"/>
            <a:ext cx="3727457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en-US" altLang="zh-CN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R 0      G 140   B</a:t>
            </a:r>
            <a:r>
              <a:rPr lang="en-US" altLang="zh-CN" sz="1333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 207</a:t>
            </a:r>
            <a:r>
              <a:rPr lang="en-US" altLang="zh-CN" sz="13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Segoe UI Light"/>
              </a:rPr>
              <a:t> </a:t>
            </a:r>
            <a:endParaRPr lang="en-US" altLang="zh-CN" sz="1333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112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9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3625"/>
            <a:ext cx="9142413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763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895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91050"/>
            <a:ext cx="10514013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72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6604000" y="1557794"/>
            <a:ext cx="5033275" cy="424815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5" name="矩形 14"/>
          <p:cNvSpPr/>
          <p:nvPr/>
        </p:nvSpPr>
        <p:spPr>
          <a:xfrm rot="2037035">
            <a:off x="1600954" y="4319386"/>
            <a:ext cx="1039107" cy="1959738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797918 h 2334439"/>
              <a:gd name="connsiteX4" fmla="*/ 1224136 w 1237784"/>
              <a:gd name="connsiteY4" fmla="*/ 0 h 23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784" h="2334439">
                <a:moveTo>
                  <a:pt x="1224136" y="0"/>
                </a:moveTo>
                <a:lnTo>
                  <a:pt x="1237784" y="1485835"/>
                </a:lnTo>
                <a:lnTo>
                  <a:pt x="0" y="2334439"/>
                </a:lnTo>
                <a:lnTo>
                  <a:pt x="0" y="797918"/>
                </a:lnTo>
                <a:lnTo>
                  <a:pt x="1224136" y="0"/>
                </a:lnTo>
                <a:close/>
              </a:path>
            </a:pathLst>
          </a:custGeom>
          <a:solidFill>
            <a:srgbClr val="80BB2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 rot="5401190">
            <a:off x="2929900" y="2662882"/>
            <a:ext cx="187346" cy="6463921"/>
            <a:chOff x="1601672" y="-1118831"/>
            <a:chExt cx="102209" cy="9144000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912457" y="3408831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矩形 27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9" name="矩形 14"/>
          <p:cNvSpPr/>
          <p:nvPr/>
        </p:nvSpPr>
        <p:spPr>
          <a:xfrm rot="2037035">
            <a:off x="1558333" y="3239322"/>
            <a:ext cx="1039107" cy="1959738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797918 h 2334439"/>
              <a:gd name="connsiteX4" fmla="*/ 1224136 w 1237784"/>
              <a:gd name="connsiteY4" fmla="*/ 0 h 23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784" h="2334439">
                <a:moveTo>
                  <a:pt x="1224136" y="0"/>
                </a:moveTo>
                <a:lnTo>
                  <a:pt x="1237784" y="1485835"/>
                </a:lnTo>
                <a:lnTo>
                  <a:pt x="0" y="2334439"/>
                </a:lnTo>
                <a:lnTo>
                  <a:pt x="0" y="797918"/>
                </a:lnTo>
                <a:lnTo>
                  <a:pt x="1224136" y="0"/>
                </a:lnTo>
                <a:close/>
              </a:path>
            </a:pathLst>
          </a:custGeom>
          <a:solidFill>
            <a:srgbClr val="028DC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" name="矩形 14"/>
          <p:cNvSpPr/>
          <p:nvPr/>
        </p:nvSpPr>
        <p:spPr>
          <a:xfrm rot="2037035">
            <a:off x="1305276" y="2175248"/>
            <a:ext cx="1039107" cy="1948280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797918 h 2334439"/>
              <a:gd name="connsiteX4" fmla="*/ 1224136 w 1237784"/>
              <a:gd name="connsiteY4" fmla="*/ 0 h 2334439"/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13648 w 1237784"/>
              <a:gd name="connsiteY3" fmla="*/ 838862 h 2334439"/>
              <a:gd name="connsiteX4" fmla="*/ 1224136 w 1237784"/>
              <a:gd name="connsiteY4" fmla="*/ 0 h 2334439"/>
              <a:gd name="connsiteX0" fmla="*/ 1237784 w 1237784"/>
              <a:gd name="connsiteY0" fmla="*/ 0 h 2320791"/>
              <a:gd name="connsiteX1" fmla="*/ 1237784 w 1237784"/>
              <a:gd name="connsiteY1" fmla="*/ 1472187 h 2320791"/>
              <a:gd name="connsiteX2" fmla="*/ 0 w 1237784"/>
              <a:gd name="connsiteY2" fmla="*/ 2320791 h 2320791"/>
              <a:gd name="connsiteX3" fmla="*/ 13648 w 1237784"/>
              <a:gd name="connsiteY3" fmla="*/ 825214 h 2320791"/>
              <a:gd name="connsiteX4" fmla="*/ 1237784 w 1237784"/>
              <a:gd name="connsiteY4" fmla="*/ 0 h 232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784" h="2320791">
                <a:moveTo>
                  <a:pt x="1237784" y="0"/>
                </a:moveTo>
                <a:lnTo>
                  <a:pt x="1237784" y="1472187"/>
                </a:lnTo>
                <a:lnTo>
                  <a:pt x="0" y="2320791"/>
                </a:lnTo>
                <a:lnTo>
                  <a:pt x="13648" y="825214"/>
                </a:lnTo>
                <a:lnTo>
                  <a:pt x="1237784" y="0"/>
                </a:lnTo>
                <a:close/>
              </a:path>
            </a:pathLst>
          </a:custGeom>
          <a:solidFill>
            <a:srgbClr val="80BB2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 rot="5401190">
            <a:off x="2650099" y="-360582"/>
            <a:ext cx="187383" cy="6160207"/>
            <a:chOff x="1601672" y="-1118831"/>
            <a:chExt cx="102209" cy="9144000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912457" y="3408831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矩形 25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5401190">
            <a:off x="2887278" y="1582819"/>
            <a:ext cx="187346" cy="6463921"/>
            <a:chOff x="1601672" y="-1118831"/>
            <a:chExt cx="102209" cy="9144000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912457" y="3408831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矩形 23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13" name="矩形 14"/>
          <p:cNvSpPr/>
          <p:nvPr/>
        </p:nvSpPr>
        <p:spPr>
          <a:xfrm rot="2037035">
            <a:off x="999933" y="1145461"/>
            <a:ext cx="1039107" cy="1959738"/>
          </a:xfrm>
          <a:custGeom>
            <a:avLst/>
            <a:gdLst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838861 h 2334439"/>
              <a:gd name="connsiteX4" fmla="*/ 1224136 w 1237784"/>
              <a:gd name="connsiteY4" fmla="*/ 0 h 2334439"/>
              <a:gd name="connsiteX0" fmla="*/ 1224136 w 1237784"/>
              <a:gd name="connsiteY0" fmla="*/ 0 h 2334439"/>
              <a:gd name="connsiteX1" fmla="*/ 1237784 w 1237784"/>
              <a:gd name="connsiteY1" fmla="*/ 1485835 h 2334439"/>
              <a:gd name="connsiteX2" fmla="*/ 0 w 1237784"/>
              <a:gd name="connsiteY2" fmla="*/ 2334439 h 2334439"/>
              <a:gd name="connsiteX3" fmla="*/ 0 w 1237784"/>
              <a:gd name="connsiteY3" fmla="*/ 797918 h 2334439"/>
              <a:gd name="connsiteX4" fmla="*/ 1224136 w 1237784"/>
              <a:gd name="connsiteY4" fmla="*/ 0 h 23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784" h="2334439">
                <a:moveTo>
                  <a:pt x="1224136" y="0"/>
                </a:moveTo>
                <a:lnTo>
                  <a:pt x="1237784" y="1485835"/>
                </a:lnTo>
                <a:lnTo>
                  <a:pt x="0" y="2334439"/>
                </a:lnTo>
                <a:lnTo>
                  <a:pt x="0" y="797918"/>
                </a:lnTo>
                <a:lnTo>
                  <a:pt x="1224136" y="0"/>
                </a:lnTo>
                <a:close/>
              </a:path>
            </a:pathLst>
          </a:custGeom>
          <a:solidFill>
            <a:srgbClr val="028DC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 rot="5401190">
            <a:off x="2188147" y="-619004"/>
            <a:ext cx="310476" cy="4667605"/>
            <a:chOff x="1601672" y="-1118831"/>
            <a:chExt cx="154347" cy="914400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886388" y="3382761"/>
              <a:ext cx="9144000" cy="140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矩形 21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5401190">
            <a:off x="2532206" y="581989"/>
            <a:ext cx="225464" cy="6358024"/>
            <a:chOff x="1601672" y="-1118831"/>
            <a:chExt cx="102209" cy="914400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912457" y="3408831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矩形 19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29" name="内容占位符 28"/>
          <p:cNvSpPr>
            <a:spLocks noGrp="1"/>
          </p:cNvSpPr>
          <p:nvPr>
            <p:ph sz="quarter" idx="13" hasCustomPrompt="1"/>
          </p:nvPr>
        </p:nvSpPr>
        <p:spPr>
          <a:xfrm>
            <a:off x="2828925" y="1860824"/>
            <a:ext cx="3472932" cy="46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插入二级目录</a:t>
            </a:r>
            <a:endParaRPr lang="zh-CN" altLang="en-US" dirty="0"/>
          </a:p>
        </p:txBody>
      </p:sp>
      <p:sp>
        <p:nvSpPr>
          <p:cNvPr id="30" name="内容占位符 28"/>
          <p:cNvSpPr>
            <a:spLocks noGrp="1"/>
          </p:cNvSpPr>
          <p:nvPr>
            <p:ph sz="quarter" idx="14" hasCustomPrompt="1"/>
          </p:nvPr>
        </p:nvSpPr>
        <p:spPr>
          <a:xfrm>
            <a:off x="2828925" y="2938099"/>
            <a:ext cx="3472932" cy="46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插入二级目录</a:t>
            </a:r>
            <a:endParaRPr lang="zh-CN" altLang="en-US" dirty="0"/>
          </a:p>
        </p:txBody>
      </p:sp>
      <p:sp>
        <p:nvSpPr>
          <p:cNvPr id="31" name="内容占位符 28"/>
          <p:cNvSpPr>
            <a:spLocks noGrp="1"/>
          </p:cNvSpPr>
          <p:nvPr>
            <p:ph sz="quarter" idx="15" hasCustomPrompt="1"/>
          </p:nvPr>
        </p:nvSpPr>
        <p:spPr>
          <a:xfrm>
            <a:off x="2828925" y="4017291"/>
            <a:ext cx="3472932" cy="46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插入二级目录</a:t>
            </a:r>
            <a:endParaRPr lang="zh-CN" altLang="en-US" dirty="0"/>
          </a:p>
        </p:txBody>
      </p:sp>
      <p:sp>
        <p:nvSpPr>
          <p:cNvPr id="32" name="内容占位符 28"/>
          <p:cNvSpPr>
            <a:spLocks noGrp="1"/>
          </p:cNvSpPr>
          <p:nvPr>
            <p:ph sz="quarter" idx="16" hasCustomPrompt="1"/>
          </p:nvPr>
        </p:nvSpPr>
        <p:spPr>
          <a:xfrm>
            <a:off x="2828925" y="5134471"/>
            <a:ext cx="3472932" cy="46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插入二级目录</a:t>
            </a:r>
            <a:endParaRPr lang="zh-CN" altLang="en-US" dirty="0"/>
          </a:p>
        </p:txBody>
      </p:sp>
      <p:sp>
        <p:nvSpPr>
          <p:cNvPr id="34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260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2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2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835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6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6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007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710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031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252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871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778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34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34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77A-5D58-44D2-95C4-6368BCD3FE26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426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9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3625"/>
            <a:ext cx="9142413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56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47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全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1207" y="1809750"/>
            <a:ext cx="11088000" cy="3524251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zh-CN" altLang="en-US" noProof="0" dirty="0" smtClean="0"/>
              <a:t>请插入图片</a:t>
            </a:r>
            <a:endParaRPr lang="en-US" noProof="0" dirty="0"/>
          </a:p>
        </p:txBody>
      </p:sp>
      <p:sp>
        <p:nvSpPr>
          <p:cNvPr id="7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5" name="Fußzeilenplatzhalter"/>
          <p:cNvSpPr>
            <a:spLocks noGrp="1"/>
          </p:cNvSpPr>
          <p:nvPr>
            <p:ph type="ftr" sz="quarter" idx="3"/>
          </p:nvPr>
        </p:nvSpPr>
        <p:spPr bwMode="gray">
          <a:xfrm>
            <a:off x="551207" y="5445489"/>
            <a:ext cx="7164000" cy="359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图片备注</a:t>
            </a:r>
            <a:endParaRPr lang="de-DE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6" name="矩形 5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450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91050"/>
            <a:ext cx="10514013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733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2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2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185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6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6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851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423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367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0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966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946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34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34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3CC2-90A1-44A7-8E60-33E2B01B210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3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结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图片占位符 25"/>
          <p:cNvSpPr>
            <a:spLocks noGrp="1"/>
          </p:cNvSpPr>
          <p:nvPr>
            <p:ph type="pic" sz="quarter" idx="10" hasCustomPrompt="1"/>
          </p:nvPr>
        </p:nvSpPr>
        <p:spPr>
          <a:xfrm>
            <a:off x="4734457" y="1716088"/>
            <a:ext cx="5404906" cy="20923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dirty="0" smtClean="0"/>
              <a:t>插入图片</a:t>
            </a:r>
            <a:endParaRPr lang="zh-CN" altLang="en-US" dirty="0"/>
          </a:p>
        </p:txBody>
      </p:sp>
      <p:sp>
        <p:nvSpPr>
          <p:cNvPr id="3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7" name="矩形 6"/>
          <p:cNvSpPr/>
          <p:nvPr userDrawn="1"/>
        </p:nvSpPr>
        <p:spPr>
          <a:xfrm>
            <a:off x="1964575" y="1761203"/>
            <a:ext cx="2634562" cy="2048729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964575" y="3924661"/>
            <a:ext cx="2634562" cy="2048729"/>
          </a:xfrm>
          <a:prstGeom prst="rect">
            <a:avLst/>
          </a:prstGeom>
          <a:solidFill>
            <a:srgbClr val="87C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4734457" y="3924661"/>
            <a:ext cx="2634562" cy="2048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7504339" y="3924661"/>
            <a:ext cx="2634562" cy="20487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775962" y="2575237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2775962" y="4660934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5535212" y="4660934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内容占位符 27"/>
          <p:cNvSpPr>
            <a:spLocks noGrp="1"/>
          </p:cNvSpPr>
          <p:nvPr>
            <p:ph sz="quarter" idx="11" hasCustomPrompt="1"/>
          </p:nvPr>
        </p:nvSpPr>
        <p:spPr>
          <a:xfrm>
            <a:off x="2672659" y="2092740"/>
            <a:ext cx="1164444" cy="3662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插入内容</a:t>
            </a:r>
            <a:endParaRPr lang="zh-CN" altLang="en-US" dirty="0"/>
          </a:p>
        </p:txBody>
      </p:sp>
      <p:sp>
        <p:nvSpPr>
          <p:cNvPr id="29" name="内容占位符 27"/>
          <p:cNvSpPr>
            <a:spLocks noGrp="1"/>
          </p:cNvSpPr>
          <p:nvPr>
            <p:ph sz="quarter" idx="12" hasCustomPrompt="1"/>
          </p:nvPr>
        </p:nvSpPr>
        <p:spPr>
          <a:xfrm>
            <a:off x="2119086" y="2762249"/>
            <a:ext cx="2293257" cy="9243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0" name="内容占位符 27"/>
          <p:cNvSpPr>
            <a:spLocks noGrp="1"/>
          </p:cNvSpPr>
          <p:nvPr>
            <p:ph sz="quarter" idx="13" hasCustomPrompt="1"/>
          </p:nvPr>
        </p:nvSpPr>
        <p:spPr>
          <a:xfrm>
            <a:off x="2672659" y="4139950"/>
            <a:ext cx="1164444" cy="3662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插入内容</a:t>
            </a:r>
            <a:endParaRPr lang="zh-CN" altLang="en-US" dirty="0"/>
          </a:p>
        </p:txBody>
      </p:sp>
      <p:sp>
        <p:nvSpPr>
          <p:cNvPr id="31" name="内容占位符 27"/>
          <p:cNvSpPr>
            <a:spLocks noGrp="1"/>
          </p:cNvSpPr>
          <p:nvPr>
            <p:ph sz="quarter" idx="14" hasCustomPrompt="1"/>
          </p:nvPr>
        </p:nvSpPr>
        <p:spPr>
          <a:xfrm>
            <a:off x="2119086" y="4809459"/>
            <a:ext cx="2293257" cy="9243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2" name="内容占位符 27"/>
          <p:cNvSpPr>
            <a:spLocks noGrp="1"/>
          </p:cNvSpPr>
          <p:nvPr>
            <p:ph sz="quarter" idx="15" hasCustomPrompt="1"/>
          </p:nvPr>
        </p:nvSpPr>
        <p:spPr>
          <a:xfrm>
            <a:off x="5410524" y="4139950"/>
            <a:ext cx="1164444" cy="3662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插入内容</a:t>
            </a:r>
            <a:endParaRPr lang="zh-CN" altLang="en-US" dirty="0"/>
          </a:p>
        </p:txBody>
      </p:sp>
      <p:sp>
        <p:nvSpPr>
          <p:cNvPr id="33" name="内容占位符 27"/>
          <p:cNvSpPr>
            <a:spLocks noGrp="1"/>
          </p:cNvSpPr>
          <p:nvPr>
            <p:ph sz="quarter" idx="16" hasCustomPrompt="1"/>
          </p:nvPr>
        </p:nvSpPr>
        <p:spPr>
          <a:xfrm>
            <a:off x="4856951" y="4809459"/>
            <a:ext cx="2293257" cy="9243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4" name="内容占位符 27"/>
          <p:cNvSpPr>
            <a:spLocks noGrp="1"/>
          </p:cNvSpPr>
          <p:nvPr>
            <p:ph sz="quarter" idx="17" hasCustomPrompt="1"/>
          </p:nvPr>
        </p:nvSpPr>
        <p:spPr>
          <a:xfrm>
            <a:off x="8169774" y="4139950"/>
            <a:ext cx="1164444" cy="3662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插入内容</a:t>
            </a:r>
            <a:endParaRPr lang="zh-CN" altLang="en-US" dirty="0"/>
          </a:p>
        </p:txBody>
      </p:sp>
      <p:sp>
        <p:nvSpPr>
          <p:cNvPr id="35" name="内容占位符 27"/>
          <p:cNvSpPr>
            <a:spLocks noGrp="1"/>
          </p:cNvSpPr>
          <p:nvPr>
            <p:ph sz="quarter" idx="18" hasCustomPrompt="1"/>
          </p:nvPr>
        </p:nvSpPr>
        <p:spPr>
          <a:xfrm>
            <a:off x="7616201" y="4809459"/>
            <a:ext cx="2293257" cy="9243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16319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图文结合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49275" y="1809750"/>
            <a:ext cx="3598329" cy="3995738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zh-CN" altLang="en-US" noProof="0" dirty="0" smtClean="0"/>
              <a:t>插入图片</a:t>
            </a:r>
            <a:endParaRPr lang="en-US" noProof="0" dirty="0"/>
          </a:p>
        </p:txBody>
      </p:sp>
      <p:sp>
        <p:nvSpPr>
          <p:cNvPr id="4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4394200" y="1809750"/>
            <a:ext cx="7245350" cy="3995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4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6" name="矩形 5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39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8" name="内容占位符 9"/>
          <p:cNvSpPr>
            <a:spLocks noGrp="1"/>
          </p:cNvSpPr>
          <p:nvPr>
            <p:ph sz="quarter" idx="13"/>
          </p:nvPr>
        </p:nvSpPr>
        <p:spPr>
          <a:xfrm>
            <a:off x="549273" y="1809750"/>
            <a:ext cx="11090277" cy="3995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812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图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7" name="内容占位符 9"/>
          <p:cNvSpPr>
            <a:spLocks noGrp="1"/>
          </p:cNvSpPr>
          <p:nvPr>
            <p:ph sz="quarter" idx="13" hasCustomPrompt="1"/>
          </p:nvPr>
        </p:nvSpPr>
        <p:spPr>
          <a:xfrm>
            <a:off x="549273" y="1809750"/>
            <a:ext cx="11090277" cy="39957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插入图表</a:t>
            </a:r>
            <a:endParaRPr lang="zh-CN" altLang="en-US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5" name="矩形 4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88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 两列文字图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/>
          <a:lstStyle>
            <a:lvl1pPr>
              <a:defRPr lang="en-US" sz="2800" noProof="0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+mn-lt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pPr marL="0" lvl="0" defTabSz="1088502">
              <a:lnSpc>
                <a:spcPct val="130000"/>
              </a:lnSpc>
            </a:pPr>
            <a:r>
              <a:rPr lang="zh-CN" altLang="en-US" noProof="0" dirty="0" smtClean="0"/>
              <a:t>请插入幻灯片主题</a:t>
            </a:r>
            <a:endParaRPr lang="en-US" noProof="0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549274" y="1809750"/>
            <a:ext cx="5473702" cy="3995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1" name="内容占位符 9"/>
          <p:cNvSpPr>
            <a:spLocks noGrp="1"/>
          </p:cNvSpPr>
          <p:nvPr>
            <p:ph sz="quarter" idx="14"/>
          </p:nvPr>
        </p:nvSpPr>
        <p:spPr>
          <a:xfrm>
            <a:off x="6167438" y="1809750"/>
            <a:ext cx="5473702" cy="3995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/>
            </a:lvl1pPr>
            <a:lvl2pPr marL="720000" indent="-270000">
              <a:lnSpc>
                <a:spcPct val="130000"/>
              </a:lnSpc>
              <a:buClr>
                <a:srgbClr val="008CCF"/>
              </a:buClr>
              <a:buSzPct val="100000"/>
              <a:buFont typeface="Wingdings" panose="05000000000000000000" pitchFamily="2" charset="2"/>
              <a:buChar char="n"/>
              <a:defRPr sz="1600"/>
            </a:lvl2pPr>
            <a:lvl3pPr marL="810000" indent="0">
              <a:lnSpc>
                <a:spcPct val="130000"/>
              </a:lnSpc>
              <a:buNone/>
              <a:defRPr/>
            </a:lvl3pPr>
            <a:lvl4pPr marL="1170000" indent="0">
              <a:lnSpc>
                <a:spcPct val="130000"/>
              </a:lnSpc>
              <a:buNone/>
              <a:defRPr/>
            </a:lvl4pPr>
            <a:lvl5pPr marL="1530000" indent="0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3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6" name="矩形 5"/>
          <p:cNvSpPr/>
          <p:nvPr userDrawn="1"/>
        </p:nvSpPr>
        <p:spPr>
          <a:xfrm flipV="1">
            <a:off x="551207" y="1555200"/>
            <a:ext cx="5135218" cy="45719"/>
          </a:xfrm>
          <a:prstGeom prst="rect">
            <a:avLst/>
          </a:prstGeom>
          <a:gradFill>
            <a:gsLst>
              <a:gs pos="0">
                <a:srgbClr val="008CCF"/>
              </a:gs>
              <a:gs pos="100000">
                <a:srgbClr val="85C5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19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794" userDrawn="1">
          <p15:clr>
            <a:srgbClr val="FBAE40"/>
          </p15:clr>
        </p15:guide>
        <p15:guide id="2" pos="388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Vermaßung"/>
          <p:cNvGrpSpPr/>
          <p:nvPr/>
        </p:nvGrpSpPr>
        <p:grpSpPr bwMode="gray">
          <a:xfrm>
            <a:off x="-345996" y="-294916"/>
            <a:ext cx="12338928" cy="6748104"/>
            <a:chOff x="-345996" y="-294916"/>
            <a:chExt cx="12338928" cy="6748104"/>
          </a:xfrm>
        </p:grpSpPr>
        <p:cxnSp>
          <p:nvCxnSpPr>
            <p:cNvPr id="26" name="Gerade Verbindung 25"/>
            <p:cNvCxnSpPr/>
            <p:nvPr/>
          </p:nvCxnSpPr>
          <p:spPr bwMode="gray">
            <a:xfrm flipV="1">
              <a:off x="549275" y="-294916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 bwMode="gray">
            <a:xfrm flipV="1">
              <a:off x="11639822" y="-294916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Textfeld 39"/>
            <p:cNvSpPr txBox="1"/>
            <p:nvPr/>
          </p:nvSpPr>
          <p:spPr bwMode="gray">
            <a:xfrm>
              <a:off x="11632932" y="-142267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15,40</a:t>
              </a:r>
            </a:p>
          </p:txBody>
        </p:sp>
        <p:sp>
          <p:nvSpPr>
            <p:cNvPr id="25" name="Textfeld 39"/>
            <p:cNvSpPr txBox="1"/>
            <p:nvPr/>
          </p:nvSpPr>
          <p:spPr bwMode="gray">
            <a:xfrm>
              <a:off x="523081" y="-142267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15,40</a:t>
              </a:r>
            </a:p>
          </p:txBody>
        </p:sp>
        <p:sp>
          <p:nvSpPr>
            <p:cNvPr id="11" name="Textfeld 39"/>
            <p:cNvSpPr txBox="1"/>
            <p:nvPr/>
          </p:nvSpPr>
          <p:spPr bwMode="gray">
            <a:xfrm>
              <a:off x="-343330" y="318823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8,20</a:t>
              </a:r>
            </a:p>
          </p:txBody>
        </p:sp>
        <p:cxnSp>
          <p:nvCxnSpPr>
            <p:cNvPr id="12" name="Gerade Verbindung 11"/>
            <p:cNvCxnSpPr/>
            <p:nvPr/>
          </p:nvCxnSpPr>
          <p:spPr bwMode="gray">
            <a:xfrm rot="5400000" flipV="1">
              <a:off x="-180000" y="332250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feld 39"/>
            <p:cNvSpPr txBox="1"/>
            <p:nvPr/>
          </p:nvSpPr>
          <p:spPr bwMode="gray">
            <a:xfrm>
              <a:off x="-345996" y="751447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7,00</a:t>
              </a:r>
            </a:p>
          </p:txBody>
        </p:sp>
        <p:cxnSp>
          <p:nvCxnSpPr>
            <p:cNvPr id="14" name="Gerade Verbindung 13"/>
            <p:cNvCxnSpPr/>
            <p:nvPr/>
          </p:nvCxnSpPr>
          <p:spPr bwMode="gray">
            <a:xfrm rot="5400000" flipV="1">
              <a:off x="-180000" y="764050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Textfeld 39"/>
            <p:cNvSpPr txBox="1"/>
            <p:nvPr/>
          </p:nvSpPr>
          <p:spPr bwMode="gray">
            <a:xfrm>
              <a:off x="-345996" y="1363447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5,20</a:t>
              </a:r>
            </a:p>
          </p:txBody>
        </p:sp>
        <p:cxnSp>
          <p:nvCxnSpPr>
            <p:cNvPr id="16" name="Gerade Verbindung 15"/>
            <p:cNvCxnSpPr/>
            <p:nvPr/>
          </p:nvCxnSpPr>
          <p:spPr bwMode="gray">
            <a:xfrm rot="5400000" flipV="1">
              <a:off x="-180000" y="1413794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feld 39"/>
            <p:cNvSpPr txBox="1"/>
            <p:nvPr/>
          </p:nvSpPr>
          <p:spPr bwMode="gray">
            <a:xfrm>
              <a:off x="-345996" y="5662058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6,60</a:t>
              </a:r>
            </a:p>
          </p:txBody>
        </p:sp>
        <p:cxnSp>
          <p:nvCxnSpPr>
            <p:cNvPr id="18" name="Gerade Verbindung 17"/>
            <p:cNvCxnSpPr/>
            <p:nvPr/>
          </p:nvCxnSpPr>
          <p:spPr bwMode="gray">
            <a:xfrm rot="5400000" flipV="1">
              <a:off x="-165996" y="5659273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Textfeld 39"/>
            <p:cNvSpPr txBox="1"/>
            <p:nvPr/>
          </p:nvSpPr>
          <p:spPr bwMode="gray">
            <a:xfrm>
              <a:off x="-345996" y="5934653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7,40</a:t>
              </a:r>
            </a:p>
          </p:txBody>
        </p:sp>
        <p:cxnSp>
          <p:nvCxnSpPr>
            <p:cNvPr id="20" name="Gerade Verbindung 19"/>
            <p:cNvCxnSpPr/>
            <p:nvPr/>
          </p:nvCxnSpPr>
          <p:spPr bwMode="gray">
            <a:xfrm rot="5400000" flipV="1">
              <a:off x="-180000" y="5948825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feld 39"/>
            <p:cNvSpPr txBox="1"/>
            <p:nvPr/>
          </p:nvSpPr>
          <p:spPr bwMode="gray">
            <a:xfrm>
              <a:off x="-345996" y="6294448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8,40</a:t>
              </a:r>
            </a:p>
          </p:txBody>
        </p:sp>
        <p:cxnSp>
          <p:nvCxnSpPr>
            <p:cNvPr id="22" name="Gerade Verbindung 21"/>
            <p:cNvCxnSpPr/>
            <p:nvPr/>
          </p:nvCxnSpPr>
          <p:spPr bwMode="gray">
            <a:xfrm rot="5400000" flipV="1">
              <a:off x="-180000" y="6309188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Textfeld 39"/>
            <p:cNvSpPr txBox="1"/>
            <p:nvPr userDrawn="1"/>
          </p:nvSpPr>
          <p:spPr bwMode="gray">
            <a:xfrm>
              <a:off x="-345996" y="1613816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b="0" i="0" kern="0" baseline="0" dirty="0" smtClean="0">
                  <a:solidFill>
                    <a:schemeClr val="tx2"/>
                  </a:solidFill>
                  <a:latin typeface="微软雅黑" panose="020B0503020204020204" pitchFamily="34" charset="-122"/>
                </a:rPr>
                <a:t>4.50</a:t>
              </a:r>
              <a:endParaRPr lang="de-DE" sz="800" b="0" i="0" kern="0" baseline="0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29" name="Gerade Verbindung 15"/>
            <p:cNvCxnSpPr/>
            <p:nvPr userDrawn="1"/>
          </p:nvCxnSpPr>
          <p:spPr bwMode="gray">
            <a:xfrm rot="5400000" flipV="1">
              <a:off x="-180000" y="1664163"/>
              <a:ext cx="0" cy="288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9" name="TextBox 6"/>
          <p:cNvSpPr txBox="1"/>
          <p:nvPr userDrawn="1"/>
        </p:nvSpPr>
        <p:spPr>
          <a:xfrm>
            <a:off x="484981" y="337803"/>
            <a:ext cx="2602261" cy="192332"/>
          </a:xfrm>
          <a:prstGeom prst="rect">
            <a:avLst/>
          </a:prstGeom>
          <a:noFill/>
        </p:spPr>
        <p:txBody>
          <a:bodyPr wrap="none" lIns="68553" tIns="34276" rIns="68553" bIns="34276">
            <a:spAutoFit/>
          </a:bodyPr>
          <a:lstStyle/>
          <a:p>
            <a:pPr algn="l">
              <a:defRPr/>
            </a:pPr>
            <a:r>
              <a:rPr lang="zh-CN" altLang="en-US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工业自动化   </a:t>
            </a:r>
            <a:r>
              <a:rPr lang="en-US" altLang="zh-CN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 </a:t>
            </a:r>
            <a:r>
              <a:rPr lang="zh-CN" altLang="en-US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工业机器人  </a:t>
            </a:r>
            <a:r>
              <a:rPr lang="en-US" altLang="zh-CN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</a:t>
            </a:r>
            <a:r>
              <a:rPr lang="zh-CN" altLang="en-US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新能源汽车  </a:t>
            </a:r>
            <a:r>
              <a:rPr lang="en-US" altLang="zh-CN" sz="8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</a:t>
            </a:r>
            <a:r>
              <a:rPr lang="en-US" altLang="zh-CN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  </a:t>
            </a:r>
            <a:r>
              <a:rPr lang="zh-CN" altLang="en-US" sz="800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轨道交通</a:t>
            </a:r>
            <a:endParaRPr lang="zh-CN" altLang="en-US" sz="800" dirty="0">
              <a:solidFill>
                <a:prstClr val="white">
                  <a:lumMod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137863" y="253722"/>
            <a:ext cx="1501959" cy="23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9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55" r:id="rId2"/>
    <p:sldLayoutId id="2147483653" r:id="rId3"/>
    <p:sldLayoutId id="2147483654" r:id="rId4"/>
    <p:sldLayoutId id="2147483714" r:id="rId5"/>
    <p:sldLayoutId id="2147483679" r:id="rId6"/>
    <p:sldLayoutId id="2147483705" r:id="rId7"/>
    <p:sldLayoutId id="2147483663" r:id="rId8"/>
    <p:sldLayoutId id="2147483662" r:id="rId9"/>
    <p:sldLayoutId id="2147483674" r:id="rId10"/>
    <p:sldLayoutId id="2147483708" r:id="rId11"/>
    <p:sldLayoutId id="2147483692" r:id="rId12"/>
    <p:sldLayoutId id="2147483675" r:id="rId13"/>
    <p:sldLayoutId id="2147483673" r:id="rId14"/>
    <p:sldLayoutId id="2147483677" r:id="rId15"/>
    <p:sldLayoutId id="2147483696" r:id="rId16"/>
    <p:sldLayoutId id="2147483695" r:id="rId17"/>
    <p:sldLayoutId id="2147483684" r:id="rId18"/>
    <p:sldLayoutId id="2147483685" r:id="rId19"/>
    <p:sldLayoutId id="2147483697" r:id="rId20"/>
    <p:sldLayoutId id="2147483689" r:id="rId21"/>
    <p:sldLayoutId id="2147483694" r:id="rId22"/>
    <p:sldLayoutId id="2147483690" r:id="rId23"/>
    <p:sldLayoutId id="2147483683" r:id="rId24"/>
    <p:sldLayoutId id="2147483712" r:id="rId25"/>
    <p:sldLayoutId id="2147483713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1pPr>
    </p:titleStyle>
    <p:bodyStyle>
      <a:lvl1pPr marL="27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1pPr>
      <a:lvl2pPr marL="72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2pPr>
      <a:lvl3pPr marL="108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3pPr>
      <a:lvl4pPr marL="144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4pPr>
      <a:lvl5pPr marL="180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5pPr>
      <a:lvl6pPr marL="2160000" indent="-27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6pPr>
      <a:lvl7pPr marL="2520000" indent="-27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2" userDrawn="1">
          <p15:clr>
            <a:srgbClr val="F26B43"/>
          </p15:clr>
        </p15:guide>
        <p15:guide id="3" orient="horz" pos="301" userDrawn="1">
          <p15:clr>
            <a:srgbClr val="F26B43"/>
          </p15:clr>
        </p15:guide>
        <p15:guide id="4" orient="horz" pos="573" userDrawn="1">
          <p15:clr>
            <a:srgbClr val="F26B43"/>
          </p15:clr>
        </p15:guide>
        <p15:guide id="5" orient="horz" pos="981" userDrawn="1">
          <p15:clr>
            <a:srgbClr val="F26B43"/>
          </p15:clr>
        </p15:guide>
        <p15:guide id="6" orient="horz" pos="3657" userDrawn="1">
          <p15:clr>
            <a:srgbClr val="F26B43"/>
          </p15:clr>
        </p15:guide>
        <p15:guide id="7" orient="horz" pos="3839" userDrawn="1">
          <p15:clr>
            <a:srgbClr val="F26B43"/>
          </p15:clr>
        </p15:guide>
        <p15:guide id="8" orient="horz" pos="4066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  <p15:guide id="10" orient="horz" pos="11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3877A-5D58-44D2-95C4-6368BCD3FE26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75216-1EFA-474B-964A-10D539B80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75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3CC2-90A1-44A7-8E60-33E2B01B210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6F2E0-875D-4B95-8542-422D6F98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08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41827.02935C30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31"/>
          <p:cNvSpPr txBox="1"/>
          <p:nvPr/>
        </p:nvSpPr>
        <p:spPr>
          <a:xfrm>
            <a:off x="484188" y="6100425"/>
            <a:ext cx="2565777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All rights reserved </a:t>
            </a:r>
            <a:r>
              <a:rPr lang="zh-CN" altLang="en-US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汇川技术，内部资料</a:t>
            </a:r>
            <a:endParaRPr lang="en-US" altLang="zh-CN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Company Confidential </a:t>
            </a:r>
            <a:r>
              <a:rPr lang="zh-CN" altLang="en-US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注意保密，严禁外传</a:t>
            </a:r>
            <a:endParaRPr lang="zh-CN" alt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263" y="5726013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密级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公开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6310648" y="3427306"/>
            <a:ext cx="552910" cy="568135"/>
          </a:xfrm>
          <a:custGeom>
            <a:avLst/>
            <a:gdLst>
              <a:gd name="connsiteX0" fmla="*/ 0 w 542503"/>
              <a:gd name="connsiteY0" fmla="*/ 0 h 557441"/>
              <a:gd name="connsiteX1" fmla="*/ 542503 w 542503"/>
              <a:gd name="connsiteY1" fmla="*/ 0 h 557441"/>
              <a:gd name="connsiteX2" fmla="*/ 542503 w 542503"/>
              <a:gd name="connsiteY2" fmla="*/ 6762 h 557441"/>
              <a:gd name="connsiteX3" fmla="*/ 288488 w 542503"/>
              <a:gd name="connsiteY3" fmla="*/ 557441 h 557441"/>
              <a:gd name="connsiteX4" fmla="*/ 0 w 542503"/>
              <a:gd name="connsiteY4" fmla="*/ 557441 h 55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503" h="557441">
                <a:moveTo>
                  <a:pt x="0" y="0"/>
                </a:moveTo>
                <a:lnTo>
                  <a:pt x="542503" y="0"/>
                </a:lnTo>
                <a:lnTo>
                  <a:pt x="542503" y="6762"/>
                </a:lnTo>
                <a:lnTo>
                  <a:pt x="288488" y="557441"/>
                </a:lnTo>
                <a:lnTo>
                  <a:pt x="0" y="557441"/>
                </a:lnTo>
                <a:close/>
              </a:path>
            </a:pathLst>
          </a:custGeom>
          <a:solidFill>
            <a:srgbClr val="008CCF"/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/>
          </a:p>
        </p:txBody>
      </p:sp>
      <p:sp>
        <p:nvSpPr>
          <p:cNvPr id="21" name="矩形 20"/>
          <p:cNvSpPr/>
          <p:nvPr/>
        </p:nvSpPr>
        <p:spPr>
          <a:xfrm>
            <a:off x="-1" y="3427306"/>
            <a:ext cx="6310649" cy="568135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57607" y="3399972"/>
            <a:ext cx="6038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高速电梯电气系统解决方案</a:t>
            </a:r>
            <a:endParaRPr lang="zh-CN" altLang="en-US" sz="3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6172368" y="6090259"/>
            <a:ext cx="1418655" cy="338554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1"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2020-02</a:t>
            </a:r>
            <a:endParaRPr kumimoji="1" lang="en-GB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172368" y="5552697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电梯事业部 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50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10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二、主要产品组成介绍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井道绝对位置测量系统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351707"/>
              </p:ext>
            </p:extLst>
          </p:nvPr>
        </p:nvGraphicFramePr>
        <p:xfrm>
          <a:off x="4734059" y="2663534"/>
          <a:ext cx="4951413" cy="1584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序号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功能描述</a:t>
                      </a:r>
                    </a:p>
                  </a:txBody>
                  <a:tcPr marL="68584" marR="68584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alt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国标要求安全完整性等级</a:t>
                      </a:r>
                      <a:endParaRPr kumimoji="0" lang="zh-CN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alt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本产品</a:t>
                      </a:r>
                      <a:endParaRPr kumimoji="0" lang="zh-CN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zh-CN" sz="1000" dirty="0">
                        <a:effectLst/>
                        <a:latin typeface="Arial"/>
                        <a:ea typeface="宋体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zh-CN" sz="1000" dirty="0">
                          <a:effectLst/>
                        </a:rPr>
                        <a:t>提前开门</a:t>
                      </a:r>
                      <a:r>
                        <a:rPr lang="zh-CN" sz="1000" dirty="0" smtClean="0">
                          <a:effectLst/>
                        </a:rPr>
                        <a:t>功能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4" marR="68584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600"/>
                        </a:spcAft>
                      </a:pPr>
                      <a:r>
                        <a:rPr kumimoji="0" lang="en-US" altLang="zh-CN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SIL2</a:t>
                      </a:r>
                      <a:endParaRPr kumimoji="0" lang="zh-CN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SIL3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zh-CN" sz="1000">
                        <a:effectLst/>
                        <a:latin typeface="Arial"/>
                        <a:ea typeface="宋体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zh-CN" sz="1000" dirty="0">
                          <a:effectLst/>
                        </a:rPr>
                        <a:t>再平层</a:t>
                      </a:r>
                      <a:r>
                        <a:rPr lang="zh-CN" sz="1000" dirty="0" smtClean="0">
                          <a:effectLst/>
                        </a:rPr>
                        <a:t>功能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4" marR="68584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600"/>
                        </a:spcAft>
                      </a:pPr>
                      <a:r>
                        <a:rPr kumimoji="0" lang="en-US" altLang="zh-CN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SIL2</a:t>
                      </a:r>
                      <a:endParaRPr kumimoji="0" lang="zh-CN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SIL3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zh-CN" sz="1000">
                        <a:effectLst/>
                        <a:latin typeface="Arial"/>
                        <a:ea typeface="宋体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zh-CN" sz="1000" dirty="0">
                          <a:effectLst/>
                        </a:rPr>
                        <a:t>轿厢意外移动</a:t>
                      </a:r>
                      <a:r>
                        <a:rPr lang="en-US" sz="1000" dirty="0">
                          <a:effectLst/>
                        </a:rPr>
                        <a:t>UCMP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4" marR="68584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600"/>
                        </a:spcAft>
                      </a:pPr>
                      <a:r>
                        <a:rPr kumimoji="0" lang="en-US" altLang="zh-CN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SIL2</a:t>
                      </a:r>
                      <a:endParaRPr kumimoji="0" lang="zh-CN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SIL3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zh-CN" sz="1000">
                        <a:effectLst/>
                        <a:latin typeface="Arial"/>
                        <a:ea typeface="宋体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zh-CN" sz="1000" dirty="0">
                          <a:effectLst/>
                        </a:rPr>
                        <a:t>超速保护，大于额定速度的</a:t>
                      </a:r>
                      <a:r>
                        <a:rPr lang="en-US" sz="1000" dirty="0">
                          <a:effectLst/>
                        </a:rPr>
                        <a:t>115%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4" marR="68584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600"/>
                        </a:spcAft>
                      </a:pPr>
                      <a:r>
                        <a:rPr kumimoji="0" lang="en-US" altLang="zh-CN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SIL2</a:t>
                      </a:r>
                      <a:endParaRPr kumimoji="0" lang="zh-CN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SIL3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zh-CN" sz="1000">
                        <a:effectLst/>
                        <a:latin typeface="Arial"/>
                        <a:ea typeface="宋体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zh-CN" sz="1000" dirty="0">
                          <a:effectLst/>
                        </a:rPr>
                        <a:t>减行程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4" marR="68584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600"/>
                        </a:spcAft>
                      </a:pPr>
                      <a:r>
                        <a:rPr kumimoji="0" lang="en-US" altLang="zh-CN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SIL3</a:t>
                      </a:r>
                      <a:endParaRPr kumimoji="0" lang="zh-CN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SIL3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4734059" y="2366671"/>
            <a:ext cx="1262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rgbClr val="0000CC"/>
                </a:solidFill>
              </a:rPr>
              <a:t>安全功能描述</a:t>
            </a:r>
            <a:endParaRPr lang="zh-CN" altLang="en-US" sz="1400">
              <a:solidFill>
                <a:srgbClr val="0000CC"/>
              </a:solidFill>
            </a:endParaRPr>
          </a:p>
        </p:txBody>
      </p:sp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4734059" y="4351046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CC"/>
                </a:solidFill>
              </a:rPr>
              <a:t>非</a:t>
            </a:r>
            <a:r>
              <a:rPr lang="zh-CN" altLang="zh-CN" sz="1400">
                <a:solidFill>
                  <a:srgbClr val="0000CC"/>
                </a:solidFill>
              </a:rPr>
              <a:t>安全功能描述</a:t>
            </a:r>
            <a:endParaRPr lang="zh-CN" altLang="en-US" sz="1400">
              <a:solidFill>
                <a:srgbClr val="0000CC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516406"/>
              </p:ext>
            </p:extLst>
          </p:nvPr>
        </p:nvGraphicFramePr>
        <p:xfrm>
          <a:off x="4676909" y="4684421"/>
          <a:ext cx="5086350" cy="1343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序号</a:t>
                      </a:r>
                      <a:endParaRPr lang="zh-CN" sz="1000" dirty="0">
                        <a:effectLst/>
                        <a:latin typeface="Arial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功能描述</a:t>
                      </a:r>
                      <a:endParaRPr lang="zh-CN" sz="1000">
                        <a:effectLst/>
                        <a:latin typeface="Arial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000" dirty="0" smtClean="0">
                          <a:effectLst/>
                        </a:rPr>
                        <a:t>实现</a:t>
                      </a:r>
                      <a:r>
                        <a:rPr lang="zh-CN" sz="1000" dirty="0" smtClean="0">
                          <a:effectLst/>
                        </a:rPr>
                        <a:t>描述</a:t>
                      </a:r>
                      <a:endParaRPr lang="zh-CN" sz="1000" dirty="0">
                        <a:effectLst/>
                        <a:latin typeface="Arial"/>
                        <a:ea typeface="宋体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zh-CN" sz="1000">
                        <a:effectLst/>
                        <a:latin typeface="Arial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zh-CN" sz="1000" dirty="0">
                          <a:effectLst/>
                        </a:rPr>
                        <a:t>防错层保护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zh-CN" sz="1000">
                          <a:effectLst/>
                        </a:rPr>
                        <a:t>与控制系统结合实现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zh-CN" sz="1000">
                        <a:effectLst/>
                        <a:latin typeface="Arial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zh-CN" sz="1000" dirty="0">
                          <a:effectLst/>
                        </a:rPr>
                        <a:t>节省开关部件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zh-CN" sz="1000">
                          <a:effectLst/>
                        </a:rPr>
                        <a:t>节省原有井道系统内的平层插板、平层开关、强迫减速开关、限位开关等信号开关</a:t>
                      </a:r>
                      <a:endParaRPr lang="zh-CN" sz="120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</a:t>
                      </a:r>
                      <a:endParaRPr lang="zh-CN" sz="1000" dirty="0">
                        <a:effectLst/>
                        <a:latin typeface="Arial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zh-CN" sz="1000" dirty="0">
                          <a:effectLst/>
                        </a:rPr>
                        <a:t>绝对位置和速度检测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zh-CN" sz="1000" dirty="0">
                          <a:effectLst/>
                        </a:rPr>
                        <a:t>可实时检测轿厢的位置和速度信息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</a:t>
                      </a:r>
                      <a:endParaRPr lang="zh-CN" sz="1000" dirty="0">
                        <a:effectLst/>
                        <a:latin typeface="Arial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zh-CN" sz="1000" dirty="0">
                          <a:effectLst/>
                        </a:rPr>
                        <a:t>门锁短接检测</a:t>
                      </a:r>
                      <a:endParaRPr lang="zh-CN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与控制系统结合实现</a:t>
                      </a:r>
                      <a:endParaRPr lang="zh-CN" sz="1000" dirty="0">
                        <a:effectLst/>
                        <a:latin typeface="Arial"/>
                        <a:ea typeface="宋体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676909" y="1921535"/>
            <a:ext cx="550464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</a:rPr>
              <a:t>将轿厢绝对位置测量与电梯功能结合，可以实现以下功能：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88" y="2520658"/>
            <a:ext cx="12414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04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11</a:t>
            </a:fld>
            <a:endParaRPr lang="de-DE" noProof="0" dirty="0"/>
          </a:p>
        </p:txBody>
      </p:sp>
      <p:sp>
        <p:nvSpPr>
          <p:cNvPr id="5" name="矩形 4"/>
          <p:cNvSpPr/>
          <p:nvPr/>
        </p:nvSpPr>
        <p:spPr>
          <a:xfrm>
            <a:off x="801273" y="2676505"/>
            <a:ext cx="64495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安装在轿厢顶部，相比传统方案，可实现电梯位置的精准定位，不会因断电、钢丝绳打滑导致位置丢</a:t>
            </a:r>
            <a:r>
              <a:rPr lang="zh-CN" altLang="en-US" sz="16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失，错层；</a:t>
            </a:r>
            <a:endParaRPr lang="en-US" altLang="zh-CN" sz="1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zh-CN" sz="1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集成提前开门、再平层、轿厢意外移动</a:t>
            </a:r>
            <a:r>
              <a:rPr lang="en-US" altLang="zh-CN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UCMP</a:t>
            </a: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、超速、减行程</a:t>
            </a:r>
            <a:endParaRPr lang="en-US" altLang="zh-CN" sz="1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五大安全功能，</a:t>
            </a:r>
            <a:r>
              <a:rPr lang="en-US" altLang="zh-CN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SIL3</a:t>
            </a: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安全等级认证，让电梯更安全可靠；</a:t>
            </a:r>
            <a:endParaRPr lang="en-US" altLang="zh-CN" sz="1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zh-CN" sz="1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省掉隔磁板、平层感应器、换速开关、限位开关、提前开门</a:t>
            </a:r>
            <a:endParaRPr lang="en-US" altLang="zh-CN" sz="1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模块等，让井道更简洁； </a:t>
            </a:r>
            <a:endParaRPr lang="en-US" altLang="zh-CN" sz="1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zh-CN" sz="1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16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磁</a:t>
            </a: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</a:t>
            </a:r>
            <a:r>
              <a:rPr lang="zh-CN" altLang="en-US" sz="16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码识别技</a:t>
            </a: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术，不受烟、尘、油污的影响</a:t>
            </a:r>
            <a:r>
              <a:rPr lang="zh-CN" altLang="en-US" sz="16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，系</a:t>
            </a: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统更可靠；</a:t>
            </a:r>
            <a:endParaRPr lang="en-US" altLang="zh-CN" sz="1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zh-CN" sz="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超高速电梯减行程技术，降低缓冲器规格和底坑深度，节约成本。</a:t>
            </a:r>
            <a:endParaRPr lang="en-US" altLang="zh-CN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47" y="2264496"/>
            <a:ext cx="2101336" cy="400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二、主要产品组成介绍</a:t>
            </a:r>
            <a:endParaRPr lang="zh-CN" altLang="en-US" dirty="0"/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井道绝对位置测量系统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1273" y="2181536"/>
            <a:ext cx="5368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zh-CN" altLang="en-US" sz="1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产品特色：</a:t>
            </a:r>
            <a:endPara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65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12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二、主要产品组成介绍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井道绝对位置测量系统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1273" y="2103204"/>
            <a:ext cx="5368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zh-CN" altLang="en-US" sz="1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磁尺：</a:t>
            </a:r>
            <a:endPara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53" y="2443505"/>
            <a:ext cx="27717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621972" y="5672936"/>
            <a:ext cx="7924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备注：整捆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260m,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在订货时需要根据每个项目电梯的行程长度，进行裁剪。</a:t>
            </a:r>
            <a:endParaRPr lang="zh-CN" altLang="en-US" sz="1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16384" y="2282296"/>
            <a:ext cx="43434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1pPr>
            <a:lvl2pPr marL="742950" indent="-28575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2pPr>
            <a:lvl3pPr marL="1143000" indent="-22860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3pPr>
            <a:lvl4pPr marL="1600200" indent="-22860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4pPr>
            <a:lvl5pPr marL="2057400" indent="-22860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特点：</a:t>
            </a:r>
            <a:endParaRPr lang="en-US" altLang="zh-CN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1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chemeClr val="tx1"/>
                </a:solidFill>
                <a:latin typeface="+mj-ea"/>
              </a:rPr>
              <a:t>■</a:t>
            </a:r>
            <a:r>
              <a:rPr lang="en-US" altLang="zh-CN" sz="14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适用于恶劣环境、耐用、低成本、长寿命</a:t>
            </a:r>
            <a:endParaRPr lang="en-US" altLang="zh-CN" sz="1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400" dirty="0" smtClean="0">
                <a:solidFill>
                  <a:schemeClr val="tx1"/>
                </a:solidFill>
                <a:latin typeface="+mj-ea"/>
              </a:rPr>
              <a:t>■  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</a:rPr>
              <a:t>抗污、抗烟雾、抗潮湿</a:t>
            </a:r>
            <a:endParaRPr lang="en-US" altLang="zh-CN" sz="1400" dirty="0" smtClean="0">
              <a:solidFill>
                <a:schemeClr val="tx1"/>
              </a:solidFill>
              <a:latin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400" dirty="0" smtClean="0">
                <a:solidFill>
                  <a:schemeClr val="tx1"/>
                </a:solidFill>
                <a:latin typeface="+mj-ea"/>
              </a:rPr>
              <a:t>■  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</a:rPr>
              <a:t>简单、灵活安装</a:t>
            </a:r>
            <a:endParaRPr lang="en-US" altLang="zh-CN" sz="1400" dirty="0" smtClean="0">
              <a:solidFill>
                <a:schemeClr val="tx1"/>
              </a:solidFill>
              <a:latin typeface="+mj-ea"/>
            </a:endParaRPr>
          </a:p>
          <a:p>
            <a:pPr eaLnBrk="1" hangingPunct="1">
              <a:defRPr/>
            </a:pPr>
            <a:r>
              <a:rPr lang="en-US" altLang="zh-CN" sz="1400" dirty="0" smtClean="0">
                <a:solidFill>
                  <a:schemeClr val="tx1"/>
                </a:solidFill>
                <a:latin typeface="+mj-ea"/>
              </a:rPr>
              <a:t>■  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</a:rPr>
              <a:t>测量长度至</a:t>
            </a:r>
            <a:r>
              <a:rPr lang="en-US" altLang="zh-CN" sz="1400" dirty="0" smtClean="0">
                <a:solidFill>
                  <a:schemeClr val="tx1"/>
                </a:solidFill>
                <a:latin typeface="+mj-ea"/>
              </a:rPr>
              <a:t>260m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</a:rPr>
              <a:t>，</a:t>
            </a:r>
            <a:r>
              <a:rPr lang="zh-CN" altLang="en-US" sz="1400" dirty="0">
                <a:solidFill>
                  <a:schemeClr val="tx1"/>
                </a:solidFill>
                <a:latin typeface="+mj-ea"/>
              </a:rPr>
              <a:t>分辨率</a:t>
            </a:r>
            <a:r>
              <a:rPr lang="en-US" altLang="zh-CN" sz="1400" dirty="0" smtClean="0">
                <a:solidFill>
                  <a:schemeClr val="tx1"/>
                </a:solidFill>
                <a:latin typeface="+mj-ea"/>
              </a:rPr>
              <a:t>1mm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400" dirty="0" smtClean="0">
                <a:solidFill>
                  <a:schemeClr val="tx1"/>
                </a:solidFill>
                <a:latin typeface="+mj-ea"/>
              </a:rPr>
              <a:t>■  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</a:rPr>
              <a:t>测量速度最大</a:t>
            </a:r>
            <a:r>
              <a:rPr lang="en-US" altLang="zh-CN" sz="1400" dirty="0" smtClean="0">
                <a:solidFill>
                  <a:schemeClr val="tx1"/>
                </a:solidFill>
                <a:latin typeface="+mj-ea"/>
              </a:rPr>
              <a:t>10m/s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400" dirty="0" smtClean="0">
                <a:solidFill>
                  <a:schemeClr val="tx1"/>
                </a:solidFill>
                <a:latin typeface="+mj-ea"/>
              </a:rPr>
              <a:t>■  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</a:rPr>
              <a:t>绝对位置测量，即使长时间断电也无须重新学习</a:t>
            </a:r>
            <a:endParaRPr lang="en-US" altLang="zh-CN" sz="1400" dirty="0" smtClean="0">
              <a:solidFill>
                <a:schemeClr val="tx1"/>
              </a:solidFill>
              <a:latin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400" dirty="0" smtClean="0">
                <a:solidFill>
                  <a:schemeClr val="tx1"/>
                </a:solidFill>
                <a:latin typeface="+mj-ea"/>
              </a:rPr>
              <a:t>■  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</a:rPr>
              <a:t>无噪音测量</a:t>
            </a:r>
            <a:endParaRPr lang="en-US" altLang="zh-CN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338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13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二、主要产品组成介绍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井道绝对位置测量系统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1273" y="2103204"/>
            <a:ext cx="5368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zh-CN" altLang="en-US" sz="1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磁尺：</a:t>
            </a:r>
            <a:endParaRPr lang="zh-CN" altLang="en-US" sz="1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7" y="2598855"/>
            <a:ext cx="4616532" cy="196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31322" y="4698464"/>
            <a:ext cx="5943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1pPr>
            <a:lvl2pPr marL="742950" indent="-28575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2pPr>
            <a:lvl3pPr marL="1143000" indent="-22860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3pPr>
            <a:lvl4pPr marL="1600200" indent="-22860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4pPr>
            <a:lvl5pPr marL="2057400" indent="-22860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dirty="0" smtClean="0">
                <a:solidFill>
                  <a:schemeClr val="tx1"/>
                </a:solidFill>
                <a:latin typeface="+mj-ea"/>
                <a:ea typeface="+mj-ea"/>
              </a:rPr>
              <a:t>A</a:t>
            </a:r>
            <a:r>
              <a:rPr lang="zh-CN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：具有高柔韧性的磁性合成材料</a:t>
            </a:r>
            <a:endParaRPr lang="en-US" altLang="zh-CN" sz="1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dirty="0" smtClean="0">
                <a:solidFill>
                  <a:schemeClr val="tx1"/>
                </a:solidFill>
                <a:latin typeface="+mj-ea"/>
                <a:ea typeface="+mj-ea"/>
              </a:rPr>
              <a:t>B</a:t>
            </a:r>
            <a:r>
              <a:rPr lang="zh-CN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：导磁钢带，保护合成材料磁尺免受机械损伤，并且同时形成磁短路。</a:t>
            </a:r>
            <a:endParaRPr lang="en-US" altLang="zh-CN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55915"/>
            <a:ext cx="3341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63" y="4300472"/>
            <a:ext cx="4842059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781800" y="1770443"/>
            <a:ext cx="2490244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1pPr>
            <a:lvl2pPr marL="742950" indent="-28575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2pPr>
            <a:lvl3pPr marL="1143000" indent="-22860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3pPr>
            <a:lvl4pPr marL="1600200" indent="-22860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4pPr>
            <a:lvl5pPr marL="2057400" indent="-22860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磁</a:t>
            </a:r>
            <a:r>
              <a:rPr lang="zh-CN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尺的编码：</a:t>
            </a:r>
            <a:endParaRPr lang="en-US" altLang="zh-CN" sz="1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de-DE" altLang="zh-CN" sz="1600" dirty="0"/>
              <a:t>• </a:t>
            </a:r>
            <a:r>
              <a:rPr lang="zh-CN" altLang="en-US" sz="1600" dirty="0"/>
              <a:t>伪随机</a:t>
            </a:r>
            <a:r>
              <a:rPr lang="zh-CN" altLang="de-DE" sz="1600" dirty="0" smtClean="0"/>
              <a:t>绝</a:t>
            </a:r>
            <a:r>
              <a:rPr lang="zh-CN" altLang="de-DE" sz="1600" dirty="0"/>
              <a:t>对编码</a:t>
            </a:r>
          </a:p>
          <a:p>
            <a:pPr>
              <a:lnSpc>
                <a:spcPct val="150000"/>
              </a:lnSpc>
              <a:defRPr/>
            </a:pPr>
            <a:r>
              <a:rPr lang="de-DE" altLang="zh-CN" sz="1600" dirty="0"/>
              <a:t>• </a:t>
            </a:r>
            <a:r>
              <a:rPr lang="zh-CN" altLang="de-DE" sz="1600" dirty="0"/>
              <a:t>每个位置只出现一次</a:t>
            </a:r>
          </a:p>
          <a:p>
            <a:pPr>
              <a:lnSpc>
                <a:spcPct val="150000"/>
              </a:lnSpc>
              <a:defRPr/>
            </a:pPr>
            <a:r>
              <a:rPr lang="de-DE" altLang="zh-CN" sz="1600" dirty="0"/>
              <a:t>• </a:t>
            </a:r>
            <a:r>
              <a:rPr lang="zh-CN" altLang="de-DE" sz="1600" dirty="0"/>
              <a:t>随时可得瞬时位置</a:t>
            </a:r>
            <a:endParaRPr lang="de-DE" altLang="zh-CN" sz="1600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1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181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14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二、主要产品组成介绍</a:t>
            </a:r>
            <a:endParaRPr lang="zh-CN" altLang="en-US" dirty="0"/>
          </a:p>
        </p:txBody>
      </p:sp>
      <p:sp>
        <p:nvSpPr>
          <p:cNvPr id="6" name="灯片编号占位符 6"/>
          <p:cNvSpPr txBox="1">
            <a:spLocks/>
          </p:cNvSpPr>
          <p:nvPr/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27C86F-CC2D-492F-A88C-C748186E73FB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高速梯控制柜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9223" y="2244579"/>
            <a:ext cx="6600825" cy="343170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endParaRPr lang="zh-CN" altLang="en-US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 支</a:t>
            </a: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持最大梯速达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10m/s</a:t>
            </a: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，可非标定制更大功率</a:t>
            </a:r>
            <a:endParaRPr lang="en-US" altLang="zh-CN" sz="1600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控制柜；</a:t>
            </a:r>
            <a:endParaRPr lang="en-US" altLang="zh-CN" sz="1600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1600" dirty="0">
                <a:solidFill>
                  <a:schemeClr val="tx1"/>
                </a:solidFill>
                <a:latin typeface="+mj-ea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四象限控制，可实现能量回馈，高效</a:t>
            </a:r>
            <a:r>
              <a:rPr lang="zh-CN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、节</a:t>
            </a: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能、环保；</a:t>
            </a:r>
            <a:r>
              <a:rPr lang="zh-CN" altLang="en-US" sz="1600" dirty="0">
                <a:solidFill>
                  <a:schemeClr val="tx1"/>
                </a:solidFill>
                <a:latin typeface="+mj-ea"/>
              </a:rPr>
              <a:t> </a:t>
            </a:r>
            <a:endParaRPr lang="en-US" altLang="zh-CN" sz="1600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1600" dirty="0">
                <a:solidFill>
                  <a:schemeClr val="tx1"/>
                </a:solidFill>
                <a:latin typeface="+mj-ea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强弱电分开走线，减少干扰；</a:t>
            </a:r>
            <a:endParaRPr lang="en-US" altLang="zh-CN" sz="1600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zh-CN" sz="1600" dirty="0">
                <a:solidFill>
                  <a:schemeClr val="tx1"/>
                </a:solidFill>
                <a:latin typeface="+mj-ea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防尘设计，配备散热风扇，有效提高器件使用寿命。</a:t>
            </a:r>
            <a:endParaRPr lang="en-US" altLang="zh-CN" sz="1600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 大功率控制柜强电全铜牌走线，布局合理美观；</a:t>
            </a:r>
            <a:endParaRPr lang="en-US" altLang="zh-CN" sz="1600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zh-CN" sz="1600" dirty="0" smtClean="0">
                <a:solidFill>
                  <a:schemeClr val="tx1"/>
                </a:solidFill>
                <a:latin typeface="+mj-ea"/>
                <a:ea typeface="+mj-ea"/>
              </a:rPr>
              <a:t>· </a:t>
            </a:r>
            <a:r>
              <a:rPr lang="zh-CN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控</a:t>
            </a: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制</a:t>
            </a:r>
            <a:r>
              <a:rPr lang="zh-CN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柜</a:t>
            </a:r>
            <a:r>
              <a:rPr lang="en-US" altLang="zh-CN" sz="1600" dirty="0" smtClean="0">
                <a:solidFill>
                  <a:schemeClr val="tx1"/>
                </a:solidFill>
                <a:latin typeface="+mj-ea"/>
                <a:ea typeface="+mj-ea"/>
              </a:rPr>
              <a:t>2+1</a:t>
            </a:r>
            <a:r>
              <a:rPr lang="zh-CN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三柜</a:t>
            </a: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模式，便于适应现场土建条件调整安装位置； </a:t>
            </a:r>
            <a:endParaRPr lang="en-US" altLang="zh-CN" sz="1600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zh-CN" sz="1600" dirty="0" smtClean="0">
                <a:solidFill>
                  <a:schemeClr val="tx1"/>
                </a:solidFill>
                <a:latin typeface="+mj-ea"/>
                <a:ea typeface="+mj-ea"/>
              </a:rPr>
              <a:t>· </a:t>
            </a:r>
            <a:r>
              <a:rPr lang="zh-CN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柜</a:t>
            </a:r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门透明亚克力面板设计，内部一目了</a:t>
            </a:r>
            <a:r>
              <a:rPr lang="zh-CN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然。</a:t>
            </a:r>
            <a:endParaRPr lang="en-US" altLang="zh-CN" sz="1600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zh-CN" altLang="en-US" sz="1400" dirty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zh-CN" sz="14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</a:p>
          <a:p>
            <a:pPr eaLnBrk="1" hangingPunct="1">
              <a:defRPr/>
            </a:pPr>
            <a:endParaRPr lang="en-US" altLang="zh-CN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1231200"/>
            <a:ext cx="5269268" cy="49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15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二、主要产品组成介绍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控制柜产品型号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51544" y="2512073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957232"/>
              </p:ext>
            </p:extLst>
          </p:nvPr>
        </p:nvGraphicFramePr>
        <p:xfrm>
          <a:off x="549275" y="2357594"/>
          <a:ext cx="527685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Visio" r:id="rId3" imgW="6167609" imgH="1887106" progId="Visio.Drawing.11">
                  <p:embed/>
                </p:oleObj>
              </mc:Choice>
              <mc:Fallback>
                <p:oleObj name="Visio" r:id="rId3" imgW="6167609" imgH="188710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357594"/>
                        <a:ext cx="5276850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51677"/>
              </p:ext>
            </p:extLst>
          </p:nvPr>
        </p:nvGraphicFramePr>
        <p:xfrm>
          <a:off x="5778760" y="2075652"/>
          <a:ext cx="5858513" cy="4197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2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chemeClr val="tx1"/>
                          </a:solidFill>
                          <a:effectLst/>
                        </a:rPr>
                        <a:t>产品型号</a:t>
                      </a:r>
                      <a:endParaRPr lang="zh-CN" sz="105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0">
                          <a:solidFill>
                            <a:schemeClr val="tx1"/>
                          </a:solidFill>
                          <a:effectLst/>
                        </a:rPr>
                        <a:t>中文描述</a:t>
                      </a:r>
                      <a:endParaRPr lang="zh-CN" sz="105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0" dirty="0">
                          <a:solidFill>
                            <a:schemeClr val="tx1"/>
                          </a:solidFill>
                          <a:effectLst/>
                        </a:rPr>
                        <a:t>额定输出电流</a:t>
                      </a:r>
                      <a:r>
                        <a:rPr lang="en-US" sz="1200" b="1" kern="0" dirty="0">
                          <a:solidFill>
                            <a:schemeClr val="tx1"/>
                          </a:solidFill>
                          <a:effectLst/>
                        </a:rPr>
                        <a:t>(A)</a:t>
                      </a:r>
                      <a:endParaRPr lang="zh-CN" sz="105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tx1"/>
                          </a:solidFill>
                          <a:effectLst/>
                        </a:rPr>
                        <a:t>NICE-CH-B-AP1-4FE37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高速电梯四象限控制柜</a:t>
                      </a:r>
                      <a:r>
                        <a:rPr lang="en-US" sz="1050" kern="0">
                          <a:effectLst/>
                        </a:rPr>
                        <a:t>37kw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75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tx1"/>
                          </a:solidFill>
                          <a:effectLst/>
                        </a:rPr>
                        <a:t>NICE-CH-B-AP1-4FE45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高速电梯四象限控制柜</a:t>
                      </a:r>
                      <a:r>
                        <a:rPr lang="en-US" sz="1050" kern="0">
                          <a:effectLst/>
                        </a:rPr>
                        <a:t>45kw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91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3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tx1"/>
                          </a:solidFill>
                          <a:effectLst/>
                        </a:rPr>
                        <a:t>NICE-CH-B-AP1-4FE55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高速电梯四象限控制柜</a:t>
                      </a:r>
                      <a:r>
                        <a:rPr lang="en-US" sz="1050" kern="0">
                          <a:effectLst/>
                        </a:rPr>
                        <a:t>55kw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112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3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tx1"/>
                          </a:solidFill>
                          <a:effectLst/>
                        </a:rPr>
                        <a:t>NICE-CH-B-AP1-4FE75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高速电梯四象限控制柜</a:t>
                      </a:r>
                      <a:r>
                        <a:rPr lang="en-US" sz="1050" kern="0">
                          <a:effectLst/>
                        </a:rPr>
                        <a:t>75kw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150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3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tx1"/>
                          </a:solidFill>
                          <a:effectLst/>
                        </a:rPr>
                        <a:t>NICE-CH-B-AP1-4FE90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高速电梯四象限控制柜</a:t>
                      </a:r>
                      <a:r>
                        <a:rPr lang="en-US" sz="1050" kern="0">
                          <a:effectLst/>
                        </a:rPr>
                        <a:t>90kw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176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tx1"/>
                          </a:solidFill>
                          <a:effectLst/>
                        </a:rPr>
                        <a:t>NICE-CH-B-AP1-4FE110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高速电梯四象限控制柜</a:t>
                      </a:r>
                      <a:r>
                        <a:rPr lang="en-US" sz="1050" kern="0">
                          <a:effectLst/>
                        </a:rPr>
                        <a:t>110kw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210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tx1"/>
                          </a:solidFill>
                          <a:effectLst/>
                        </a:rPr>
                        <a:t>NICE-CH-B-AP1-4FE132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高速电梯四象限控制柜</a:t>
                      </a:r>
                      <a:r>
                        <a:rPr lang="en-US" sz="1050" kern="0">
                          <a:effectLst/>
                        </a:rPr>
                        <a:t>132kw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253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tx1"/>
                          </a:solidFill>
                          <a:effectLst/>
                        </a:rPr>
                        <a:t>NICE-CH-B-AP1-4FE160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高速电梯四象限控制柜</a:t>
                      </a:r>
                      <a:r>
                        <a:rPr lang="en-US" sz="1050" kern="0">
                          <a:effectLst/>
                        </a:rPr>
                        <a:t>160kw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304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tx1"/>
                          </a:solidFill>
                          <a:effectLst/>
                        </a:rPr>
                        <a:t>NICE-CH-B-AP1-4FE200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高速电梯四象限控制柜</a:t>
                      </a:r>
                      <a:r>
                        <a:rPr lang="en-US" sz="1050" kern="0">
                          <a:effectLst/>
                        </a:rPr>
                        <a:t>200kw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377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tx1"/>
                          </a:solidFill>
                          <a:effectLst/>
                        </a:rPr>
                        <a:t>NICE-CH-B-AP1-4FE220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高速电梯四象限控制柜</a:t>
                      </a:r>
                      <a:r>
                        <a:rPr lang="en-US" sz="1050" kern="0">
                          <a:effectLst/>
                        </a:rPr>
                        <a:t>220kw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426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chemeClr val="tx1"/>
                          </a:solidFill>
                          <a:effectLst/>
                        </a:rPr>
                        <a:t>NICE-CH-B-AP1-4FE250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高速电梯四象限控制柜</a:t>
                      </a:r>
                      <a:r>
                        <a:rPr lang="en-US" sz="1050" kern="0">
                          <a:effectLst/>
                        </a:rPr>
                        <a:t>250kw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</a:rPr>
                        <a:t>465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chemeClr val="tx1"/>
                          </a:solidFill>
                          <a:effectLst/>
                        </a:rPr>
                        <a:t>NICE-CH-B-AP1-4FE280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>
                          <a:effectLst/>
                        </a:rPr>
                        <a:t>高速电梯四象限控制柜</a:t>
                      </a:r>
                      <a:r>
                        <a:rPr lang="en-US" sz="1050" kern="0">
                          <a:effectLst/>
                        </a:rPr>
                        <a:t>280kw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</a:rPr>
                        <a:t>520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16</a:t>
            </a:fld>
            <a:endParaRPr lang="de-DE" noProof="0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二、主要产品组成介绍</a:t>
            </a:r>
            <a:endParaRPr lang="zh-CN" altLang="en-US" dirty="0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99A1"/>
                </a:solidFill>
                <a:latin typeface="+mn-ea"/>
                <a:ea typeface="+mn-ea"/>
              </a:rPr>
              <a:t>高速梯控制柜</a:t>
            </a:r>
            <a:endParaRPr lang="en-US" altLang="zh-CN" sz="2000" b="1" dirty="0" smtClean="0">
              <a:solidFill>
                <a:srgbClr val="0099A1"/>
              </a:solidFill>
              <a:latin typeface="+mn-ea"/>
              <a:ea typeface="+mn-ea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54691"/>
              </p:ext>
            </p:extLst>
          </p:nvPr>
        </p:nvGraphicFramePr>
        <p:xfrm>
          <a:off x="2174383" y="2982119"/>
          <a:ext cx="7239000" cy="2154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4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·</a:t>
                      </a:r>
                      <a:endParaRPr lang="zh-CN" altLang="en-US" sz="1200" dirty="0"/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一柜式</a:t>
                      </a: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四象限</a:t>
                      </a: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三柜式（四象限）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315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功率划分</a:t>
                      </a:r>
                      <a:endParaRPr lang="zh-CN" altLang="en-US" sz="1200" dirty="0"/>
                    </a:p>
                  </a:txBody>
                  <a:tcPr marL="91443" marR="91443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45-110KW;</a:t>
                      </a:r>
                      <a:r>
                        <a:rPr lang="zh-CN" altLang="en-US" sz="1200" b="0" dirty="0" smtClean="0"/>
                        <a:t>（可覆盖</a:t>
                      </a:r>
                      <a:r>
                        <a:rPr lang="en-US" altLang="zh-CN" sz="1200" b="0" dirty="0" smtClean="0"/>
                        <a:t>3~4m/s</a:t>
                      </a:r>
                      <a:r>
                        <a:rPr lang="zh-CN" altLang="en-US" sz="1200" b="0" dirty="0" smtClean="0"/>
                        <a:t>）</a:t>
                      </a:r>
                      <a:endParaRPr lang="en-US" altLang="zh-CN" sz="1200" b="0" dirty="0" smtClean="0"/>
                    </a:p>
                  </a:txBody>
                  <a:tcPr marL="91443" marR="91443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132~280KW</a:t>
                      </a:r>
                      <a:r>
                        <a:rPr lang="zh-CN" altLang="en-US" sz="1200" b="0" dirty="0" smtClean="0"/>
                        <a:t>（可覆盖</a:t>
                      </a:r>
                      <a:r>
                        <a:rPr lang="en-US" altLang="zh-CN" sz="1200" b="0" dirty="0" smtClean="0"/>
                        <a:t>.5~10m/s</a:t>
                      </a:r>
                      <a:r>
                        <a:rPr lang="zh-CN" altLang="en-US" sz="1200" b="0" dirty="0" smtClean="0"/>
                        <a:t>）</a:t>
                      </a:r>
                      <a:endParaRPr lang="zh-CN" altLang="en-US" sz="1200" b="0" dirty="0"/>
                    </a:p>
                  </a:txBody>
                  <a:tcPr marL="91443" marR="91443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677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尺寸</a:t>
                      </a:r>
                      <a:endParaRPr lang="en-US" altLang="zh-CN" sz="1200" dirty="0" smtClean="0"/>
                    </a:p>
                    <a:p>
                      <a:r>
                        <a:rPr lang="en-US" altLang="zh-CN" sz="1200" dirty="0" smtClean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CN" altLang="en-US" sz="1200" dirty="0" smtClean="0">
                          <a:sym typeface="Wingdings" panose="05000000000000000000" pitchFamily="2" charset="2"/>
                        </a:rPr>
                        <a:t>高</a:t>
                      </a:r>
                      <a:r>
                        <a:rPr lang="en-US" altLang="zh-CN" sz="1200" dirty="0" smtClean="0">
                          <a:sym typeface="Wingdings" panose="05000000000000000000" pitchFamily="2" charset="2"/>
                        </a:rPr>
                        <a:t>×</a:t>
                      </a:r>
                      <a:r>
                        <a:rPr lang="zh-CN" altLang="en-US" sz="1200" dirty="0" smtClean="0">
                          <a:sym typeface="Wingdings" panose="05000000000000000000" pitchFamily="2" charset="2"/>
                        </a:rPr>
                        <a:t>宽</a:t>
                      </a:r>
                      <a:r>
                        <a:rPr lang="en-US" altLang="zh-CN" sz="1200" dirty="0" smtClean="0">
                          <a:sym typeface="Wingdings" panose="05000000000000000000" pitchFamily="2" charset="2"/>
                        </a:rPr>
                        <a:t>×</a:t>
                      </a:r>
                      <a:r>
                        <a:rPr lang="zh-CN" altLang="en-US" sz="1200" dirty="0" smtClean="0">
                          <a:sym typeface="Wingdings" panose="05000000000000000000" pitchFamily="2" charset="2"/>
                        </a:rPr>
                        <a:t>厚</a:t>
                      </a:r>
                      <a:r>
                        <a:rPr lang="en-US" altLang="zh-CN" sz="1200" dirty="0" smtClean="0">
                          <a:sym typeface="Wingdings" panose="05000000000000000000" pitchFamily="2" charset="2"/>
                        </a:rPr>
                        <a:t>mm)</a:t>
                      </a:r>
                      <a:endParaRPr lang="zh-CN" altLang="en-US" sz="1200" dirty="0"/>
                    </a:p>
                  </a:txBody>
                  <a:tcPr marL="91443" marR="91443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/>
                        <a:t>1824×957×798</a:t>
                      </a:r>
                    </a:p>
                  </a:txBody>
                  <a:tcPr marL="91443" marR="91443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2000×2245×650(</a:t>
                      </a:r>
                      <a:r>
                        <a:rPr lang="zh-CN" altLang="en-US" sz="1200" b="0" dirty="0" smtClean="0"/>
                        <a:t>整体尺寸</a:t>
                      </a:r>
                      <a:r>
                        <a:rPr lang="en-US" altLang="zh-CN" sz="1200" b="0" dirty="0" smtClean="0"/>
                        <a:t>)</a:t>
                      </a:r>
                      <a:endParaRPr lang="zh-CN" altLang="en-US" sz="1200" b="0" dirty="0"/>
                    </a:p>
                  </a:txBody>
                  <a:tcPr marL="91443" marR="91443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1717183" y="2372519"/>
            <a:ext cx="67056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+mn-ea"/>
                <a:ea typeface="+mn-ea"/>
              </a:rPr>
              <a:t>一柜式和四柜式控制柜尺寸规格：</a:t>
            </a:r>
            <a:endParaRPr lang="en-US" altLang="zh-CN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87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17</a:t>
            </a:fld>
            <a:endParaRPr lang="de-DE" noProof="0" dirty="0"/>
          </a:p>
        </p:txBody>
      </p:sp>
      <p:sp>
        <p:nvSpPr>
          <p:cNvPr id="6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二、主要产品组成介绍</a:t>
            </a:r>
            <a:endParaRPr lang="zh-CN" altLang="en-US" dirty="0"/>
          </a:p>
        </p:txBody>
      </p:sp>
      <p:sp>
        <p:nvSpPr>
          <p:cNvPr id="9" name="文本框 14"/>
          <p:cNvSpPr txBox="1">
            <a:spLocks noChangeArrowheads="1"/>
          </p:cNvSpPr>
          <p:nvPr/>
        </p:nvSpPr>
        <p:spPr bwMode="auto">
          <a:xfrm>
            <a:off x="1615225" y="6180786"/>
            <a:ext cx="502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备注：滤波器、电抗器、变压器等配件安装在柜体的背面。</a:t>
            </a:r>
            <a:endParaRPr lang="en-US" altLang="zh-CN" sz="14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86625" y="1754836"/>
            <a:ext cx="2667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+mn-ea"/>
                <a:ea typeface="+mn-ea"/>
              </a:rPr>
              <a:t>一柜式控制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柜内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ea typeface="+mn-ea"/>
              </a:rPr>
              <a:t>部布局：</a:t>
            </a:r>
            <a:endParaRPr lang="en-US" altLang="zh-CN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65772"/>
              </p:ext>
            </p:extLst>
          </p:nvPr>
        </p:nvGraphicFramePr>
        <p:xfrm>
          <a:off x="2527644" y="2080139"/>
          <a:ext cx="6562869" cy="3999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Visio" r:id="rId3" imgW="11747557" imgH="7190491" progId="Visio.Drawing.11">
                  <p:embed/>
                </p:oleObj>
              </mc:Choice>
              <mc:Fallback>
                <p:oleObj name="Visio" r:id="rId3" imgW="11747557" imgH="71904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644" y="2080139"/>
                        <a:ext cx="6562869" cy="3999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42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18</a:t>
            </a:fld>
            <a:endParaRPr lang="de-DE" noProof="0" dirty="0"/>
          </a:p>
        </p:txBody>
      </p:sp>
      <p:sp>
        <p:nvSpPr>
          <p:cNvPr id="6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二、主要产品组成介绍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658983" y="1611313"/>
            <a:ext cx="22860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zh-CN" altLang="en-US" sz="1600" smtClean="0">
                <a:solidFill>
                  <a:schemeClr val="tx1"/>
                </a:solidFill>
                <a:latin typeface="+mn-ea"/>
                <a:ea typeface="+mn-ea"/>
              </a:rPr>
              <a:t>三柜式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ea typeface="+mn-ea"/>
              </a:rPr>
              <a:t>控制柜内部布局：</a:t>
            </a:r>
            <a:endParaRPr lang="en-US" altLang="zh-CN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9" name="文本框 14"/>
          <p:cNvSpPr txBox="1">
            <a:spLocks noChangeArrowheads="1"/>
          </p:cNvSpPr>
          <p:nvPr/>
        </p:nvSpPr>
        <p:spPr bwMode="auto">
          <a:xfrm>
            <a:off x="1679620" y="6280150"/>
            <a:ext cx="502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备注：变压器安装在柜体的背面。</a:t>
            </a:r>
            <a:endParaRPr lang="en-US" altLang="zh-CN" sz="14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02" y="1508802"/>
            <a:ext cx="6542729" cy="486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0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19</a:t>
            </a:fld>
            <a:endParaRPr lang="de-DE" noProof="0" dirty="0"/>
          </a:p>
        </p:txBody>
      </p:sp>
      <p:sp>
        <p:nvSpPr>
          <p:cNvPr id="6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三、电气设计与实现</a:t>
            </a:r>
            <a:endParaRPr lang="zh-CN" altLang="en-US" dirty="0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99A1"/>
                </a:solidFill>
                <a:latin typeface="+mn-ea"/>
                <a:ea typeface="+mn-ea"/>
              </a:rPr>
              <a:t>井道绝对位置磁栅尺工作原理</a:t>
            </a:r>
            <a:endParaRPr lang="en-US" altLang="zh-CN" sz="2000" b="1" dirty="0" smtClean="0">
              <a:solidFill>
                <a:srgbClr val="0099A1"/>
              </a:solidFill>
              <a:latin typeface="+mn-ea"/>
              <a:ea typeface="+mn-ea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6" t="17416" r="4256" b="34712"/>
          <a:stretch>
            <a:fillRect/>
          </a:stretch>
        </p:blipFill>
        <p:spPr bwMode="auto">
          <a:xfrm>
            <a:off x="8583613" y="4787524"/>
            <a:ext cx="1441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15366" r="45612" b="13953"/>
          <a:stretch>
            <a:fillRect/>
          </a:stretch>
        </p:blipFill>
        <p:spPr bwMode="auto">
          <a:xfrm>
            <a:off x="8675688" y="2303787"/>
            <a:ext cx="15843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6" t="77486" r="38635" b="15085"/>
          <a:stretch>
            <a:fillRect/>
          </a:stretch>
        </p:blipFill>
        <p:spPr bwMode="auto">
          <a:xfrm>
            <a:off x="7646988" y="1206542"/>
            <a:ext cx="936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6" t="35307" r="38635" b="15085"/>
          <a:stretch>
            <a:fillRect/>
          </a:stretch>
        </p:blipFill>
        <p:spPr bwMode="auto">
          <a:xfrm>
            <a:off x="7646988" y="1543154"/>
            <a:ext cx="93662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27208" r="76768" b="17236"/>
          <a:stretch>
            <a:fillRect/>
          </a:stretch>
        </p:blipFill>
        <p:spPr bwMode="auto">
          <a:xfrm>
            <a:off x="10167938" y="3747715"/>
            <a:ext cx="122396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6"/>
          <p:cNvSpPr>
            <a:spLocks noChangeArrowheads="1"/>
          </p:cNvSpPr>
          <p:nvPr/>
        </p:nvSpPr>
        <p:spPr bwMode="auto">
          <a:xfrm>
            <a:off x="7215188" y="119680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1.</a:t>
            </a:r>
          </a:p>
        </p:txBody>
      </p:sp>
      <p:sp>
        <p:nvSpPr>
          <p:cNvPr id="14" name="Rechteck 18"/>
          <p:cNvSpPr>
            <a:spLocks noChangeArrowheads="1"/>
          </p:cNvSpPr>
          <p:nvPr/>
        </p:nvSpPr>
        <p:spPr bwMode="auto">
          <a:xfrm>
            <a:off x="8908351" y="181083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2.</a:t>
            </a:r>
          </a:p>
        </p:txBody>
      </p:sp>
      <p:sp>
        <p:nvSpPr>
          <p:cNvPr id="15" name="Rechteck 20"/>
          <p:cNvSpPr>
            <a:spLocks noChangeArrowheads="1"/>
          </p:cNvSpPr>
          <p:nvPr/>
        </p:nvSpPr>
        <p:spPr bwMode="auto">
          <a:xfrm>
            <a:off x="10494451" y="328633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3.</a:t>
            </a:r>
          </a:p>
        </p:txBody>
      </p:sp>
      <p:sp>
        <p:nvSpPr>
          <p:cNvPr id="16" name="矩形 15"/>
          <p:cNvSpPr/>
          <p:nvPr/>
        </p:nvSpPr>
        <p:spPr>
          <a:xfrm>
            <a:off x="675273" y="2201178"/>
            <a:ext cx="541676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磁栅尺系统要能正常工作，需要学习两组数据：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CN" sz="14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CN" sz="1400" dirty="0" smtClean="0">
                <a:latin typeface="+mj-ea"/>
              </a:rPr>
              <a:t>■ 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上下极限参考位置</a:t>
            </a:r>
            <a:endParaRPr lang="en-US" altLang="zh-CN" sz="1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1400" dirty="0" smtClean="0">
                <a:latin typeface="+mj-ea"/>
              </a:rPr>
              <a:t>■  </a:t>
            </a:r>
            <a:r>
              <a:rPr lang="zh-CN" altLang="en-US" sz="1400" dirty="0" smtClean="0">
                <a:latin typeface="+mn-ea"/>
              </a:rPr>
              <a:t>每层的平层位置</a:t>
            </a:r>
            <a:endParaRPr lang="en-US" altLang="zh-CN" sz="1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9726" y="3266167"/>
            <a:ext cx="629296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学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习方式步骤：</a:t>
            </a:r>
            <a:endParaRPr lang="en-US" altLang="zh-CN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、学习上下极限参考位置：</a:t>
            </a:r>
            <a:endParaRPr lang="en-US" altLang="zh-CN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chemeClr val="tx1"/>
                </a:solidFill>
                <a:latin typeface="+mn-ea"/>
                <a:ea typeface="+mn-ea"/>
              </a:rPr>
              <a:t>   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在机房设置控制器进入参考位置学习模式，并自动运行学习上下极限位置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en-US" altLang="zh-CN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、楼层粗调：</a:t>
            </a:r>
            <a:endParaRPr lang="en-US" altLang="zh-CN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设置控制器进入楼层手动学习模式，然后人进入轿厢，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站在轿顶，从下往上，电梯开到平层位置，按住检修上行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下行按钮确认楼层位置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、楼层精调</a:t>
            </a:r>
            <a:endParaRPr lang="en-US" altLang="zh-CN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   整个楼层学习完成后，进入轿厢逐层精调每个楼层。进入轿厢，使用最高和最低楼层调整平层，按住开门按钮</a:t>
            </a:r>
            <a:r>
              <a:rPr lang="en-US" altLang="zh-CN" sz="1400" dirty="0">
                <a:solidFill>
                  <a:schemeClr val="tx1"/>
                </a:solidFill>
                <a:latin typeface="+mn-ea"/>
                <a:ea typeface="+mn-ea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关门按钮确定平层位置。</a:t>
            </a:r>
            <a:endParaRPr lang="en-US" altLang="zh-CN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altLang="zh-CN" sz="1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920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smtClean="0"/>
              <a:t>01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7033218" y="2013456"/>
            <a:ext cx="4570123" cy="9144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高速梯总体解决方案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smtClean="0"/>
              <a:t>02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7033218" y="2928681"/>
            <a:ext cx="4570123" cy="9144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主要产品组成介绍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5"/>
          </p:nvPr>
        </p:nvSpPr>
        <p:spPr>
          <a:xfrm>
            <a:off x="7033218" y="3867656"/>
            <a:ext cx="4570123" cy="9144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电气设计与实现</a:t>
            </a:r>
            <a:endParaRPr lang="zh-CN" altLang="en-US" dirty="0"/>
          </a:p>
        </p:txBody>
      </p:sp>
      <p:sp>
        <p:nvSpPr>
          <p:cNvPr id="15" name="内容占位符 5"/>
          <p:cNvSpPr>
            <a:spLocks noGrp="1"/>
          </p:cNvSpPr>
          <p:nvPr>
            <p:ph sz="quarter" idx="14"/>
          </p:nvPr>
        </p:nvSpPr>
        <p:spPr>
          <a:xfrm>
            <a:off x="5807681" y="4806631"/>
            <a:ext cx="914400" cy="914400"/>
          </a:xfrm>
        </p:spPr>
        <p:txBody>
          <a:bodyPr/>
          <a:lstStyle/>
          <a:p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6" name="内容占位符 6"/>
          <p:cNvSpPr>
            <a:spLocks noGrp="1"/>
          </p:cNvSpPr>
          <p:nvPr>
            <p:ph sz="quarter" idx="15"/>
          </p:nvPr>
        </p:nvSpPr>
        <p:spPr>
          <a:xfrm>
            <a:off x="7033218" y="4806631"/>
            <a:ext cx="4570123" cy="9144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应用案例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835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20</a:t>
            </a:fld>
            <a:endParaRPr lang="de-DE" noProof="0" dirty="0"/>
          </a:p>
        </p:txBody>
      </p:sp>
      <p:sp>
        <p:nvSpPr>
          <p:cNvPr id="6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三、电气设计与实现</a:t>
            </a:r>
            <a:endParaRPr lang="zh-CN" altLang="en-US" dirty="0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99A1"/>
                </a:solidFill>
                <a:latin typeface="+mn-ea"/>
                <a:ea typeface="+mn-ea"/>
              </a:rPr>
              <a:t>井道绝对位置磁栅尺工作原理</a:t>
            </a:r>
            <a:endParaRPr lang="en-US" altLang="zh-CN" sz="2000" b="1" dirty="0" smtClean="0">
              <a:solidFill>
                <a:srgbClr val="0099A1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3394" y="2141803"/>
            <a:ext cx="5416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       在井道信息学习完毕后，便可以快车运行，</a:t>
            </a:r>
            <a:r>
              <a:rPr lang="en-US" altLang="zh-CN" sz="1400" dirty="0">
                <a:latin typeface="+mj-ea"/>
              </a:rPr>
              <a:t> </a:t>
            </a:r>
            <a:r>
              <a:rPr lang="zh-CN" altLang="en-US" sz="1400" dirty="0" smtClean="0">
                <a:latin typeface="+mj-ea"/>
              </a:rPr>
              <a:t>电梯控制器和</a:t>
            </a:r>
            <a:r>
              <a:rPr lang="zh-CN" altLang="en-US" sz="1400" dirty="0">
                <a:latin typeface="+mj-ea"/>
              </a:rPr>
              <a:t>磁栅尺系统内，都会存储楼层信息</a:t>
            </a:r>
            <a:r>
              <a:rPr lang="zh-CN" altLang="en-US" sz="1400" dirty="0" smtClean="0">
                <a:latin typeface="+mj-ea"/>
              </a:rPr>
              <a:t>，上</a:t>
            </a:r>
            <a:r>
              <a:rPr lang="zh-CN" altLang="en-US" sz="1400" dirty="0">
                <a:latin typeface="+mj-ea"/>
              </a:rPr>
              <a:t>电</a:t>
            </a:r>
            <a:r>
              <a:rPr lang="zh-CN" altLang="en-US" sz="1400" dirty="0" smtClean="0">
                <a:latin typeface="+mj-ea"/>
              </a:rPr>
              <a:t>时</a:t>
            </a:r>
            <a:r>
              <a:rPr lang="zh-CN" altLang="en-US" sz="1400" dirty="0" smtClean="0">
                <a:latin typeface="+mn-ea"/>
              </a:rPr>
              <a:t>相</a:t>
            </a:r>
            <a:r>
              <a:rPr lang="zh-CN" altLang="en-US" sz="1400" dirty="0">
                <a:latin typeface="+mn-ea"/>
              </a:rPr>
              <a:t>互校验，因此更换其中任何一个部件，都要重新做井道自学</a:t>
            </a:r>
            <a:r>
              <a:rPr lang="zh-CN" altLang="en-US" sz="1400" dirty="0" smtClean="0">
                <a:latin typeface="+mn-ea"/>
              </a:rPr>
              <a:t>习，正常运行时，磁栅尺系统传输实时位置信息和模拟门区，保证系统运行。</a:t>
            </a:r>
            <a:endParaRPr lang="en-US" altLang="zh-CN" sz="14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1773" y="3205691"/>
            <a:ext cx="54167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400" b="1" dirty="0" smtClean="0">
                <a:latin typeface="+mj-ea"/>
              </a:rPr>
              <a:t>安全功能实现</a:t>
            </a:r>
            <a:endParaRPr lang="en-US" altLang="zh-CN" sz="1400" b="1" dirty="0" smtClean="0">
              <a:latin typeface="+mj-ea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1400" dirty="0" smtClean="0">
                <a:latin typeface="+mj-ea"/>
              </a:rPr>
              <a:t>■  </a:t>
            </a:r>
            <a:r>
              <a:rPr lang="zh-CN" altLang="en-US" sz="1400" dirty="0" smtClean="0">
                <a:latin typeface="+mj-ea"/>
              </a:rPr>
              <a:t>磁栅尺系统实时检测轿厢速度，一旦超速额定速度</a:t>
            </a:r>
            <a:r>
              <a:rPr lang="en-US" altLang="zh-CN" sz="1400" dirty="0" smtClean="0">
                <a:latin typeface="+mj-ea"/>
              </a:rPr>
              <a:t>115%</a:t>
            </a:r>
            <a:r>
              <a:rPr lang="zh-CN" altLang="en-US" sz="1400" dirty="0" smtClean="0">
                <a:latin typeface="+mj-ea"/>
              </a:rPr>
              <a:t>，则断开</a:t>
            </a:r>
            <a:r>
              <a:rPr lang="en-US" altLang="zh-CN" sz="1400" dirty="0" smtClean="0">
                <a:latin typeface="+mj-ea"/>
              </a:rPr>
              <a:t>SR</a:t>
            </a:r>
            <a:r>
              <a:rPr lang="zh-CN" altLang="en-US" sz="1400" dirty="0" smtClean="0">
                <a:latin typeface="+mj-ea"/>
              </a:rPr>
              <a:t>继电器，断开安全回路；</a:t>
            </a:r>
            <a:endParaRPr lang="en-US" altLang="zh-CN" sz="1400" dirty="0">
              <a:solidFill>
                <a:schemeClr val="tx1"/>
              </a:solidFill>
              <a:latin typeface="+mj-ea"/>
              <a:ea typeface="+mn-ea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1400" dirty="0" smtClean="0">
                <a:latin typeface="+mj-ea"/>
              </a:rPr>
              <a:t>■  </a:t>
            </a:r>
            <a:r>
              <a:rPr lang="zh-CN" altLang="en-US" sz="1400" dirty="0" smtClean="0">
                <a:latin typeface="+mj-ea"/>
              </a:rPr>
              <a:t>提前开门或再平层时，电梯控制器发出封门指令，磁栅尺系统根据轿厢的平层位置和实时速度，判定若条件满足，执行封门指令，实现提前开门和再平层功能；</a:t>
            </a:r>
            <a:endParaRPr lang="en-US" altLang="zh-CN" sz="1400" dirty="0" smtClean="0">
              <a:latin typeface="+mj-ea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1400" dirty="0" smtClean="0">
                <a:latin typeface="+mj-ea"/>
              </a:rPr>
              <a:t>■ </a:t>
            </a:r>
            <a:r>
              <a:rPr lang="zh-CN" altLang="en-US" sz="1400" dirty="0" smtClean="0">
                <a:latin typeface="+mj-ea"/>
              </a:rPr>
              <a:t>轿厢意外移动判定，在封门过程中，一旦速度异常或脱离门区，判定发生轿厢意外移动，断开</a:t>
            </a:r>
            <a:r>
              <a:rPr lang="en-US" altLang="zh-CN" sz="1400" dirty="0" smtClean="0">
                <a:latin typeface="+mj-ea"/>
              </a:rPr>
              <a:t>SR</a:t>
            </a:r>
            <a:r>
              <a:rPr lang="zh-CN" altLang="en-US" sz="1400" dirty="0" smtClean="0">
                <a:latin typeface="+mj-ea"/>
              </a:rPr>
              <a:t>、</a:t>
            </a:r>
            <a:r>
              <a:rPr lang="en-US" altLang="zh-CN" sz="1400" dirty="0" smtClean="0">
                <a:latin typeface="+mj-ea"/>
              </a:rPr>
              <a:t>DR1</a:t>
            </a:r>
            <a:r>
              <a:rPr lang="zh-CN" altLang="en-US" sz="1400" dirty="0" smtClean="0">
                <a:latin typeface="+mj-ea"/>
              </a:rPr>
              <a:t>和</a:t>
            </a:r>
            <a:r>
              <a:rPr lang="en-US" altLang="zh-CN" sz="1400" dirty="0" smtClean="0">
                <a:latin typeface="+mj-ea"/>
              </a:rPr>
              <a:t>DR2</a:t>
            </a:r>
            <a:r>
              <a:rPr lang="zh-CN" altLang="en-US" sz="1400" dirty="0" smtClean="0">
                <a:latin typeface="+mj-ea"/>
              </a:rPr>
              <a:t>，报故障；</a:t>
            </a:r>
            <a:endParaRPr lang="en-US" altLang="zh-CN" sz="1400" dirty="0" smtClean="0">
              <a:latin typeface="+mj-ea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1400" dirty="0" smtClean="0">
                <a:latin typeface="+mj-ea"/>
              </a:rPr>
              <a:t>■ </a:t>
            </a:r>
            <a:r>
              <a:rPr lang="zh-CN" altLang="en-US" sz="1400" dirty="0" smtClean="0">
                <a:latin typeface="+mj-ea"/>
              </a:rPr>
              <a:t>极限功能，电梯轿厢位置异常，离开上下极限限定的区域，则断开</a:t>
            </a:r>
            <a:r>
              <a:rPr lang="en-US" altLang="zh-CN" sz="1400" dirty="0" smtClean="0">
                <a:latin typeface="+mj-ea"/>
              </a:rPr>
              <a:t>SR</a:t>
            </a:r>
            <a:r>
              <a:rPr lang="zh-CN" altLang="en-US" sz="1400" dirty="0" smtClean="0">
                <a:latin typeface="+mj-ea"/>
              </a:rPr>
              <a:t>继电器，报故障。</a:t>
            </a:r>
            <a:endParaRPr lang="en-US" altLang="zh-CN" sz="14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8" name="图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55" y="2141803"/>
            <a:ext cx="4276725" cy="332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3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21</a:t>
            </a:fld>
            <a:endParaRPr lang="de-DE" noProof="0" dirty="0"/>
          </a:p>
        </p:txBody>
      </p:sp>
      <p:sp>
        <p:nvSpPr>
          <p:cNvPr id="6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三、电气设计与实现</a:t>
            </a:r>
            <a:endParaRPr lang="zh-CN" altLang="en-US" dirty="0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99A1"/>
                </a:solidFill>
                <a:latin typeface="+mn-ea"/>
                <a:ea typeface="+mn-ea"/>
              </a:rPr>
              <a:t>减行程实现原理</a:t>
            </a:r>
            <a:endParaRPr lang="en-US" altLang="zh-CN" sz="2000" b="1" dirty="0" smtClean="0">
              <a:solidFill>
                <a:srgbClr val="0099A1"/>
              </a:solidFill>
              <a:latin typeface="+mn-ea"/>
              <a:ea typeface="+mn-ea"/>
            </a:endParaRPr>
          </a:p>
        </p:txBody>
      </p:sp>
      <p:pic>
        <p:nvPicPr>
          <p:cNvPr id="8" name="图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36" y="2605839"/>
            <a:ext cx="43719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14017" y="2152110"/>
            <a:ext cx="5416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       磁栅尺系统实时检测轿厢的位置和速度，电梯在往端站运行时，将电梯的实时速度，和</a:t>
            </a:r>
            <a:r>
              <a:rPr lang="zh-CN" altLang="en-US" sz="1400" dirty="0" smtClean="0"/>
              <a:t>系统</a:t>
            </a:r>
            <a:r>
              <a:rPr lang="zh-CN" altLang="zh-CN" sz="1400" dirty="0" smtClean="0"/>
              <a:t>设</a:t>
            </a:r>
            <a:r>
              <a:rPr lang="zh-CN" altLang="zh-CN" sz="1400" dirty="0"/>
              <a:t>定</a:t>
            </a:r>
            <a:r>
              <a:rPr lang="zh-CN" altLang="zh-CN" sz="1400" dirty="0" smtClean="0"/>
              <a:t>的</a:t>
            </a:r>
            <a:r>
              <a:rPr lang="zh-CN" altLang="en-US" sz="1400" dirty="0" smtClean="0"/>
              <a:t>与</a:t>
            </a:r>
            <a:r>
              <a:rPr lang="zh-CN" altLang="zh-CN" sz="1400" dirty="0" smtClean="0"/>
              <a:t>位</a:t>
            </a:r>
            <a:r>
              <a:rPr lang="zh-CN" altLang="zh-CN" sz="1400" dirty="0"/>
              <a:t>置有关的函数所决定的保护速度进行比较，一旦检测到轿厢速度异常，断开</a:t>
            </a:r>
            <a:r>
              <a:rPr lang="en-US" altLang="zh-CN" sz="1400" dirty="0"/>
              <a:t>SR</a:t>
            </a:r>
            <a:r>
              <a:rPr lang="zh-CN" altLang="zh-CN" sz="1400" dirty="0"/>
              <a:t>继电</a:t>
            </a:r>
            <a:r>
              <a:rPr lang="zh-CN" altLang="zh-CN" sz="1400" dirty="0" smtClean="0"/>
              <a:t>器</a:t>
            </a:r>
            <a:r>
              <a:rPr lang="zh-CN" altLang="en-US" sz="1400" dirty="0" smtClean="0"/>
              <a:t>，切断开关回路</a:t>
            </a:r>
            <a:r>
              <a:rPr lang="zh-CN" altLang="en-US" sz="1400" dirty="0" smtClean="0">
                <a:latin typeface="+mn-ea"/>
              </a:rPr>
              <a:t>。</a:t>
            </a:r>
            <a:endParaRPr lang="en-US" altLang="zh-CN" sz="14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0267" y="3166290"/>
            <a:ext cx="54167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 smtClean="0"/>
              <a:t>速</a:t>
            </a:r>
            <a:r>
              <a:rPr lang="zh-CN" altLang="zh-CN" sz="1400" dirty="0"/>
              <a:t>度和距离端站的位置函数如下：</a:t>
            </a:r>
          </a:p>
          <a:p>
            <a:r>
              <a:rPr lang="en-US" altLang="zh-CN" sz="1400" dirty="0"/>
              <a:t>     V0</a:t>
            </a:r>
            <a:r>
              <a:rPr lang="zh-CN" altLang="zh-CN" sz="1400" dirty="0" smtClean="0"/>
              <a:t>：</a:t>
            </a:r>
            <a:r>
              <a:rPr lang="zh-CN" altLang="en-US" sz="1400" dirty="0" smtClean="0"/>
              <a:t>最大保护</a:t>
            </a:r>
            <a:r>
              <a:rPr lang="zh-CN" altLang="zh-CN" sz="1400" dirty="0" smtClean="0"/>
              <a:t>速</a:t>
            </a:r>
            <a:r>
              <a:rPr lang="zh-CN" altLang="zh-CN" sz="1400" dirty="0"/>
              <a:t>度</a:t>
            </a:r>
          </a:p>
          <a:p>
            <a:r>
              <a:rPr lang="en-US" altLang="zh-CN" sz="1400" dirty="0"/>
              <a:t>     </a:t>
            </a:r>
            <a:r>
              <a:rPr lang="en-US" altLang="zh-CN" sz="1400" dirty="0" err="1"/>
              <a:t>V</a:t>
            </a:r>
            <a:r>
              <a:rPr lang="en-US" altLang="zh-CN" sz="1400" baseline="-25000" dirty="0" err="1"/>
              <a:t>Buffe</a:t>
            </a:r>
            <a:r>
              <a:rPr lang="zh-CN" altLang="zh-CN" sz="1400" dirty="0"/>
              <a:t>：缓冲器的设计速度，默认为</a:t>
            </a:r>
            <a:r>
              <a:rPr lang="en-US" altLang="zh-CN" sz="1400" dirty="0"/>
              <a:t>0.600m/s </a:t>
            </a:r>
            <a:endParaRPr lang="zh-CN" altLang="zh-CN" sz="1400" dirty="0"/>
          </a:p>
          <a:p>
            <a:r>
              <a:rPr lang="en-US" altLang="zh-CN" sz="1400" dirty="0"/>
              <a:t>     a</a:t>
            </a:r>
            <a:r>
              <a:rPr lang="zh-CN" altLang="zh-CN" sz="1400" dirty="0"/>
              <a:t>：制动器制停的减速度，默认</a:t>
            </a:r>
            <a:r>
              <a:rPr lang="en-US" altLang="zh-CN" sz="1400" dirty="0"/>
              <a:t>1.4m/s2</a:t>
            </a:r>
            <a:r>
              <a:rPr lang="zh-CN" altLang="zh-CN" sz="1400" dirty="0"/>
              <a:t>，可设置</a:t>
            </a:r>
          </a:p>
          <a:p>
            <a:r>
              <a:rPr lang="en-US" altLang="zh-CN" sz="1400" dirty="0"/>
              <a:t>     </a:t>
            </a:r>
            <a:r>
              <a:rPr lang="en-US" altLang="zh-CN" sz="1400" dirty="0" err="1"/>
              <a:t>t</a:t>
            </a:r>
            <a:r>
              <a:rPr lang="en-US" altLang="zh-CN" sz="1400" baseline="-25000" dirty="0" err="1"/>
              <a:t>del</a:t>
            </a:r>
            <a:r>
              <a:rPr lang="zh-CN" altLang="zh-CN" sz="1400" dirty="0"/>
              <a:t>：制动器的动作延时，默认</a:t>
            </a:r>
            <a:r>
              <a:rPr lang="en-US" altLang="zh-CN" sz="1400" dirty="0"/>
              <a:t>200ms,</a:t>
            </a:r>
            <a:r>
              <a:rPr lang="zh-CN" altLang="zh-CN" sz="1400" dirty="0"/>
              <a:t>可设置</a:t>
            </a:r>
            <a:r>
              <a:rPr lang="en-US" altLang="zh-CN" sz="1400" dirty="0"/>
              <a:t>  </a:t>
            </a:r>
            <a:endParaRPr lang="en-US" altLang="zh-CN" sz="1400" dirty="0" smtClean="0"/>
          </a:p>
          <a:p>
            <a:r>
              <a:rPr lang="en-US" altLang="zh-CN" sz="1400" dirty="0" smtClean="0"/>
              <a:t>      s</a:t>
            </a:r>
            <a:r>
              <a:rPr lang="zh-CN" altLang="en-US" sz="1400" dirty="0" smtClean="0"/>
              <a:t>：</a:t>
            </a:r>
            <a:r>
              <a:rPr lang="zh-CN" altLang="zh-CN" sz="1400" dirty="0"/>
              <a:t>距离端站</a:t>
            </a:r>
            <a:r>
              <a:rPr lang="zh-CN" altLang="zh-CN" sz="1400" dirty="0" smtClean="0"/>
              <a:t>的</a:t>
            </a:r>
            <a:r>
              <a:rPr lang="zh-CN" altLang="en-US" sz="1400" dirty="0" smtClean="0"/>
              <a:t>距离</a:t>
            </a:r>
            <a:endParaRPr lang="en-US" altLang="zh-CN" sz="1400" dirty="0" smtClean="0"/>
          </a:p>
          <a:p>
            <a:r>
              <a:rPr lang="en-US" altLang="zh-CN" sz="1400" dirty="0"/>
              <a:t>	</a:t>
            </a:r>
            <a:endParaRPr lang="zh-CN" altLang="zh-CN" sz="1400" dirty="0"/>
          </a:p>
          <a:p>
            <a:r>
              <a:rPr lang="zh-CN" altLang="zh-CN" sz="1400" dirty="0"/>
              <a:t>计算公式</a:t>
            </a:r>
            <a:r>
              <a:rPr lang="zh-CN" altLang="zh-CN" sz="1400" dirty="0" smtClean="0"/>
              <a:t>：</a:t>
            </a:r>
            <a:endParaRPr lang="en-US" altLang="zh-CN" sz="1400" dirty="0" smtClean="0"/>
          </a:p>
          <a:p>
            <a:r>
              <a:rPr lang="en-US" altLang="zh-CN" sz="1400" dirty="0" smtClean="0"/>
              <a:t>V</a:t>
            </a:r>
            <a:r>
              <a:rPr lang="en-US" altLang="zh-CN" sz="1400" baseline="-25000" dirty="0" smtClean="0"/>
              <a:t>0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= MAX ( </a:t>
            </a:r>
            <a:r>
              <a:rPr lang="en-US" altLang="zh-CN" sz="1400" dirty="0" err="1"/>
              <a:t>sqrt</a:t>
            </a:r>
            <a:r>
              <a:rPr lang="en-US" altLang="zh-CN" sz="1400" dirty="0"/>
              <a:t> ( 2 * a* s + V</a:t>
            </a:r>
            <a:r>
              <a:rPr lang="en-US" altLang="zh-CN" sz="1400" baseline="-25000" dirty="0"/>
              <a:t>Buffer</a:t>
            </a:r>
            <a:r>
              <a:rPr lang="en-US" altLang="zh-CN" sz="1400" baseline="30000" dirty="0"/>
              <a:t>2 </a:t>
            </a:r>
            <a:r>
              <a:rPr lang="en-US" altLang="zh-CN" sz="1400" dirty="0"/>
              <a:t>+ a</a:t>
            </a:r>
            <a:r>
              <a:rPr lang="en-US" altLang="zh-CN" sz="1400" baseline="30000" dirty="0"/>
              <a:t>2 </a:t>
            </a:r>
            <a:r>
              <a:rPr lang="en-US" altLang="zh-CN" sz="1400" dirty="0"/>
              <a:t>* t</a:t>
            </a:r>
            <a:r>
              <a:rPr lang="en-US" altLang="zh-CN" sz="1400" baseline="-25000" dirty="0"/>
              <a:t>del</a:t>
            </a:r>
            <a:r>
              <a:rPr lang="en-US" altLang="zh-CN" sz="1400" baseline="30000" dirty="0"/>
              <a:t>2</a:t>
            </a:r>
            <a:r>
              <a:rPr lang="en-US" altLang="zh-CN" sz="1400" dirty="0"/>
              <a:t>) – a*</a:t>
            </a:r>
            <a:r>
              <a:rPr lang="en-US" altLang="zh-CN" sz="1400" dirty="0" err="1"/>
              <a:t>t</a:t>
            </a:r>
            <a:r>
              <a:rPr lang="en-US" altLang="zh-CN" sz="1400" baseline="-25000" dirty="0" err="1"/>
              <a:t>del</a:t>
            </a:r>
            <a:r>
              <a:rPr lang="en-US" altLang="zh-CN" sz="1400" baseline="-25000" dirty="0"/>
              <a:t> </a:t>
            </a:r>
            <a:r>
              <a:rPr lang="en-US" altLang="zh-CN" sz="1400" dirty="0"/>
              <a:t>; </a:t>
            </a:r>
            <a:r>
              <a:rPr lang="en-US" altLang="zh-CN" sz="1400" dirty="0" err="1"/>
              <a:t>V</a:t>
            </a:r>
            <a:r>
              <a:rPr lang="en-US" altLang="zh-CN" sz="1400" baseline="-25000" dirty="0" err="1"/>
              <a:t>Buffer</a:t>
            </a:r>
            <a:r>
              <a:rPr lang="en-US" altLang="zh-CN" sz="1400" dirty="0"/>
              <a:t>)</a:t>
            </a:r>
            <a:endParaRPr lang="en-US" altLang="zh-CN" sz="14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87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22</a:t>
            </a:fld>
            <a:endParaRPr lang="de-DE" noProof="0" dirty="0"/>
          </a:p>
        </p:txBody>
      </p:sp>
      <p:sp>
        <p:nvSpPr>
          <p:cNvPr id="6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三、电气设计实现</a:t>
            </a:r>
            <a:endParaRPr lang="zh-CN" altLang="en-US" dirty="0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en-US" altLang="zh-CN" sz="2000" b="1" dirty="0" smtClean="0">
                <a:solidFill>
                  <a:srgbClr val="0099A1"/>
                </a:solidFill>
                <a:latin typeface="+mn-ea"/>
                <a:ea typeface="+mn-ea"/>
              </a:rPr>
              <a:t>24V</a:t>
            </a:r>
            <a:r>
              <a:rPr lang="zh-CN" altLang="en-US" sz="2000" b="1" dirty="0" smtClean="0">
                <a:solidFill>
                  <a:srgbClr val="0099A1"/>
                </a:solidFill>
                <a:latin typeface="+mn-ea"/>
                <a:ea typeface="+mn-ea"/>
              </a:rPr>
              <a:t>开关电源压降解决方案</a:t>
            </a:r>
            <a:endParaRPr lang="en-US" altLang="zh-CN" sz="2000" b="1" dirty="0" smtClean="0">
              <a:solidFill>
                <a:srgbClr val="0099A1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1273" y="2109222"/>
            <a:ext cx="8097837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+mn-ea"/>
                <a:ea typeface="+mn-ea"/>
              </a:rPr>
              <a:t>随行线缆</a:t>
            </a:r>
            <a:r>
              <a:rPr lang="en-US" altLang="zh-CN" sz="1600" dirty="0">
                <a:solidFill>
                  <a:schemeClr val="tx1"/>
                </a:solidFill>
                <a:latin typeface="+mn-ea"/>
                <a:ea typeface="+mn-ea"/>
              </a:rPr>
              <a:t>24V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ea typeface="+mn-ea"/>
              </a:rPr>
              <a:t>开关电源压降解决方案：</a:t>
            </a:r>
            <a:endParaRPr lang="en-US" altLang="zh-CN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38" y="1768475"/>
            <a:ext cx="586581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4"/>
          <p:cNvSpPr txBox="1">
            <a:spLocks noChangeArrowheads="1"/>
          </p:cNvSpPr>
          <p:nvPr/>
        </p:nvSpPr>
        <p:spPr bwMode="auto">
          <a:xfrm>
            <a:off x="801273" y="2567696"/>
            <a:ext cx="4723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轿顶采用独立的开关电源供</a:t>
            </a:r>
            <a:r>
              <a:rPr lang="zh-CN" altLang="en-US" sz="1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电，因此选用较顶检修箱时，选取</a:t>
            </a:r>
            <a:r>
              <a:rPr lang="en-US" altLang="zh-CN" sz="1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MCTC-CTW-G1</a:t>
            </a:r>
            <a:r>
              <a:rPr lang="zh-CN" altLang="en-US" sz="1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高速梯专用较顶检修箱</a:t>
            </a:r>
            <a:endParaRPr lang="en-US" altLang="zh-CN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594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23</a:t>
            </a:fld>
            <a:endParaRPr lang="de-DE" noProof="0" dirty="0"/>
          </a:p>
        </p:txBody>
      </p:sp>
      <p:sp>
        <p:nvSpPr>
          <p:cNvPr id="6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三、</a:t>
            </a:r>
            <a:r>
              <a:rPr lang="zh-CN" altLang="en-US" dirty="0"/>
              <a:t>电气设计实现</a:t>
            </a:r>
          </a:p>
        </p:txBody>
      </p:sp>
      <p:sp>
        <p:nvSpPr>
          <p:cNvPr id="8" name="矩形 7"/>
          <p:cNvSpPr/>
          <p:nvPr/>
        </p:nvSpPr>
        <p:spPr>
          <a:xfrm>
            <a:off x="801273" y="2150772"/>
            <a:ext cx="8097837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+mn-ea"/>
                <a:ea typeface="+mn-ea"/>
              </a:rPr>
              <a:t>井道线缆</a:t>
            </a:r>
            <a:r>
              <a:rPr lang="en-US" altLang="zh-CN" sz="1600" dirty="0">
                <a:solidFill>
                  <a:schemeClr val="tx1"/>
                </a:solidFill>
                <a:latin typeface="+mn-ea"/>
                <a:ea typeface="+mn-ea"/>
              </a:rPr>
              <a:t>24V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ea typeface="+mn-ea"/>
              </a:rPr>
              <a:t>开关电源压降解决方案：</a:t>
            </a:r>
            <a:endParaRPr lang="en-US" altLang="zh-CN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74" y="1692298"/>
            <a:ext cx="41719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4"/>
          <p:cNvSpPr txBox="1">
            <a:spLocks noChangeArrowheads="1"/>
          </p:cNvSpPr>
          <p:nvPr/>
        </p:nvSpPr>
        <p:spPr bwMode="auto">
          <a:xfrm>
            <a:off x="821910" y="2553997"/>
            <a:ext cx="502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根据电缆的阻值和显示板的功耗，合理的增</a:t>
            </a:r>
            <a:r>
              <a:rPr lang="zh-CN" altLang="en-US" sz="1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</a:t>
            </a:r>
            <a:r>
              <a:rPr lang="en-US" altLang="zh-CN" sz="1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24V</a:t>
            </a:r>
            <a:r>
              <a:rPr lang="zh-CN" altLang="en-US" sz="1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偿电源。</a:t>
            </a:r>
            <a:endParaRPr lang="en-US" altLang="zh-CN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863520" y="1703029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en-US" altLang="zh-CN" sz="2000" b="1" dirty="0" smtClean="0">
                <a:solidFill>
                  <a:srgbClr val="0099A1"/>
                </a:solidFill>
                <a:latin typeface="+mn-ea"/>
                <a:ea typeface="+mn-ea"/>
              </a:rPr>
              <a:t>24V</a:t>
            </a:r>
            <a:r>
              <a:rPr lang="zh-CN" altLang="en-US" sz="2000" b="1" dirty="0" smtClean="0">
                <a:solidFill>
                  <a:srgbClr val="0099A1"/>
                </a:solidFill>
                <a:latin typeface="+mn-ea"/>
                <a:ea typeface="+mn-ea"/>
              </a:rPr>
              <a:t>开关电源压降解决方案</a:t>
            </a:r>
            <a:endParaRPr lang="en-US" altLang="zh-CN" sz="2000" b="1" dirty="0" smtClean="0">
              <a:solidFill>
                <a:srgbClr val="0099A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933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24</a:t>
            </a:fld>
            <a:endParaRPr lang="de-DE" noProof="0" dirty="0"/>
          </a:p>
        </p:txBody>
      </p:sp>
      <p:sp>
        <p:nvSpPr>
          <p:cNvPr id="6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三、</a:t>
            </a:r>
            <a:r>
              <a:rPr lang="zh-CN" altLang="en-US" dirty="0"/>
              <a:t>电气设计实现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863520" y="1703029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99A1"/>
                </a:solidFill>
                <a:latin typeface="+mn-ea"/>
                <a:ea typeface="+mn-ea"/>
              </a:rPr>
              <a:t>安全回路压降解决方案</a:t>
            </a:r>
            <a:endParaRPr lang="en-US" altLang="zh-CN" sz="2000" b="1" dirty="0" smtClean="0">
              <a:solidFill>
                <a:srgbClr val="0099A1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8070" y="2357427"/>
            <a:ext cx="80978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zh-CN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安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ea typeface="+mn-ea"/>
              </a:rPr>
              <a:t>全回路</a:t>
            </a:r>
            <a:r>
              <a:rPr lang="en-US" altLang="zh-CN" sz="1600" dirty="0">
                <a:solidFill>
                  <a:schemeClr val="tx1"/>
                </a:solidFill>
                <a:latin typeface="+mn-ea"/>
                <a:ea typeface="+mn-ea"/>
              </a:rPr>
              <a:t>110VAC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ea typeface="+mn-ea"/>
              </a:rPr>
              <a:t>，变压器出端电压提高至</a:t>
            </a:r>
            <a:r>
              <a:rPr lang="en-US" altLang="zh-CN" sz="1600" dirty="0">
                <a:solidFill>
                  <a:schemeClr val="tx1"/>
                </a:solidFill>
                <a:latin typeface="+mn-ea"/>
                <a:ea typeface="+mn-ea"/>
              </a:rPr>
              <a:t>125V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ea typeface="+mn-ea"/>
              </a:rPr>
              <a:t>，并采用小接触器驱动大接触器，保障接触器的可靠吸合。</a:t>
            </a:r>
            <a:endParaRPr lang="en-US" altLang="zh-CN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307" y="3138126"/>
            <a:ext cx="45529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8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25</a:t>
            </a:fld>
            <a:endParaRPr lang="de-DE" noProof="0" dirty="0"/>
          </a:p>
        </p:txBody>
      </p:sp>
      <p:sp>
        <p:nvSpPr>
          <p:cNvPr id="6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三、</a:t>
            </a:r>
            <a:r>
              <a:rPr lang="zh-CN" altLang="en-US" dirty="0"/>
              <a:t>电气设计实现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863520" y="1703029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99A1"/>
                </a:solidFill>
                <a:latin typeface="+mn-ea"/>
                <a:ea typeface="+mn-ea"/>
              </a:rPr>
              <a:t>高速梯专用随行线缆</a:t>
            </a:r>
            <a:endParaRPr lang="en-US" altLang="zh-CN" sz="2000" b="1" dirty="0" smtClean="0">
              <a:solidFill>
                <a:srgbClr val="0099A1"/>
              </a:solidFill>
              <a:latin typeface="+mn-ea"/>
              <a:ea typeface="+mn-ea"/>
            </a:endParaRPr>
          </a:p>
        </p:txBody>
      </p:sp>
      <p:pic>
        <p:nvPicPr>
          <p:cNvPr id="9" name="图片 5" descr="cid:image001.jpg@01D41827.02935C3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52" y="2468399"/>
            <a:ext cx="7723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2351468" y="4734059"/>
            <a:ext cx="647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</a:rPr>
              <a:t>H05V3V3D3H6-F  18</a:t>
            </a:r>
            <a:r>
              <a:rPr lang="zh-CN" altLang="zh-CN" sz="1600" dirty="0">
                <a:solidFill>
                  <a:schemeClr val="tx1"/>
                </a:solidFill>
                <a:latin typeface="宋体" panose="02010600030101010101" pitchFamily="2" charset="-122"/>
              </a:rPr>
              <a:t>×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</a:rPr>
              <a:t>1+(2</a:t>
            </a:r>
            <a:r>
              <a:rPr lang="zh-CN" altLang="zh-CN" sz="1600" dirty="0">
                <a:solidFill>
                  <a:schemeClr val="tx1"/>
                </a:solidFill>
                <a:latin typeface="宋体" panose="02010600030101010101" pitchFamily="2" charset="-122"/>
              </a:rPr>
              <a:t>×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</a:rPr>
              <a:t>2P)</a:t>
            </a:r>
            <a:r>
              <a:rPr lang="zh-CN" altLang="zh-CN" sz="1600" dirty="0">
                <a:solidFill>
                  <a:schemeClr val="tx1"/>
                </a:solidFill>
                <a:latin typeface="宋体" panose="02010600030101010101" pitchFamily="2" charset="-122"/>
              </a:rPr>
              <a:t>×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</a:rPr>
              <a:t>1+(2</a:t>
            </a:r>
            <a:r>
              <a:rPr lang="zh-CN" altLang="zh-CN" sz="1600" dirty="0">
                <a:solidFill>
                  <a:schemeClr val="tx1"/>
                </a:solidFill>
                <a:latin typeface="宋体" panose="02010600030101010101" pitchFamily="2" charset="-122"/>
              </a:rPr>
              <a:t>×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</a:rPr>
              <a:t>2)</a:t>
            </a:r>
            <a:r>
              <a:rPr lang="zh-CN" altLang="zh-CN" sz="1600" dirty="0">
                <a:solidFill>
                  <a:schemeClr val="tx1"/>
                </a:solidFill>
                <a:latin typeface="宋体" panose="02010600030101010101" pitchFamily="2" charset="-122"/>
              </a:rPr>
              <a:t>×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</a:rPr>
              <a:t>2.5+1</a:t>
            </a:r>
            <a:r>
              <a:rPr lang="zh-CN" altLang="zh-CN" sz="1600" dirty="0">
                <a:solidFill>
                  <a:schemeClr val="tx1"/>
                </a:solidFill>
                <a:latin typeface="宋体" panose="02010600030101010101" pitchFamily="2" charset="-122"/>
              </a:rPr>
              <a:t>×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</a:rPr>
              <a:t>2+4</a:t>
            </a:r>
            <a:r>
              <a:rPr lang="zh-CN" altLang="zh-CN" sz="1600" dirty="0">
                <a:solidFill>
                  <a:schemeClr val="tx1"/>
                </a:solidFill>
                <a:latin typeface="宋体" panose="02010600030101010101" pitchFamily="2" charset="-122"/>
              </a:rPr>
              <a:t>×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</a:rPr>
              <a:t>G652D</a:t>
            </a:r>
            <a:endParaRPr lang="zh-CN" altLang="zh-CN" sz="2000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69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26</a:t>
            </a:fld>
            <a:endParaRPr lang="de-DE" noProof="0" dirty="0"/>
          </a:p>
        </p:txBody>
      </p:sp>
      <p:sp>
        <p:nvSpPr>
          <p:cNvPr id="7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四、应用案例</a:t>
            </a:r>
            <a:endParaRPr lang="zh-CN" altLang="en-US" dirty="0"/>
          </a:p>
        </p:txBody>
      </p:sp>
      <p:pic>
        <p:nvPicPr>
          <p:cNvPr id="9" name="Picture 3" descr="C:\Documents and Settings\Administrator\桌面\IMG_3575_缩小大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5" t="13223" r="18182" b="23967"/>
          <a:stretch>
            <a:fillRect/>
          </a:stretch>
        </p:blipFill>
        <p:spPr bwMode="auto">
          <a:xfrm>
            <a:off x="3019515" y="4646613"/>
            <a:ext cx="22637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Documents and Settings\Administrator\桌面\IMG_3577_缩小大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53" y="4021138"/>
            <a:ext cx="1857375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10"/>
          <p:cNvSpPr>
            <a:spLocks noChangeArrowheads="1"/>
          </p:cNvSpPr>
          <p:nvPr/>
        </p:nvSpPr>
        <p:spPr bwMode="auto">
          <a:xfrm>
            <a:off x="2216240" y="4660900"/>
            <a:ext cx="803275" cy="510778"/>
          </a:xfrm>
          <a:prstGeom prst="wedgeRoundRectCallout">
            <a:avLst>
              <a:gd name="adj1" fmla="val 164014"/>
              <a:gd name="adj2" fmla="val 85162"/>
              <a:gd name="adj3" fmla="val 16667"/>
            </a:avLst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磁尺安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装</a:t>
            </a:r>
          </a:p>
        </p:txBody>
      </p:sp>
      <p:sp>
        <p:nvSpPr>
          <p:cNvPr id="14" name="圆角矩形标注 11"/>
          <p:cNvSpPr>
            <a:spLocks noChangeArrowheads="1"/>
          </p:cNvSpPr>
          <p:nvPr/>
        </p:nvSpPr>
        <p:spPr bwMode="auto">
          <a:xfrm>
            <a:off x="7904253" y="3276600"/>
            <a:ext cx="1454150" cy="511175"/>
          </a:xfrm>
          <a:prstGeom prst="wedgeRoundRectCallout">
            <a:avLst>
              <a:gd name="adj1" fmla="val -86875"/>
              <a:gd name="adj2" fmla="val 269611"/>
              <a:gd name="adj3" fmla="val 16667"/>
            </a:avLst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磁栅尺传感器安装（装在轿顶）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现场案例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00" y="1878417"/>
            <a:ext cx="2831754" cy="2420015"/>
          </a:xfrm>
          <a:prstGeom prst="rect">
            <a:avLst/>
          </a:prstGeom>
        </p:spPr>
      </p:pic>
      <p:sp>
        <p:nvSpPr>
          <p:cNvPr id="12" name="圆角矩形标注 9"/>
          <p:cNvSpPr>
            <a:spLocks noChangeArrowheads="1"/>
          </p:cNvSpPr>
          <p:nvPr/>
        </p:nvSpPr>
        <p:spPr bwMode="auto">
          <a:xfrm>
            <a:off x="6437057" y="1738572"/>
            <a:ext cx="1044575" cy="511175"/>
          </a:xfrm>
          <a:prstGeom prst="wedgeRoundRectCallout">
            <a:avLst>
              <a:gd name="adj1" fmla="val -166287"/>
              <a:gd name="adj2" fmla="val 193662"/>
              <a:gd name="adj3" fmla="val 16667"/>
            </a:avLst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高速梯控制柜</a:t>
            </a:r>
          </a:p>
        </p:txBody>
      </p:sp>
    </p:spTree>
    <p:extLst>
      <p:ext uri="{BB962C8B-B14F-4D97-AF65-F5344CB8AC3E}">
        <p14:creationId xmlns:p14="http://schemas.microsoft.com/office/powerpoint/2010/main" val="30322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27</a:t>
            </a:fld>
            <a:endParaRPr lang="de-DE" noProof="0" dirty="0"/>
          </a:p>
        </p:txBody>
      </p:sp>
      <p:sp>
        <p:nvSpPr>
          <p:cNvPr id="6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四、应用案例</a:t>
            </a:r>
            <a:endParaRPr lang="zh-CN" altLang="en-US" dirty="0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样板案例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6" y="1763736"/>
            <a:ext cx="1657350" cy="221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794000" y="4069200"/>
            <a:ext cx="19304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江南嘉捷 试验塔  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8m/s</a:t>
            </a:r>
          </a:p>
        </p:txBody>
      </p:sp>
      <p:pic>
        <p:nvPicPr>
          <p:cNvPr id="1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768498"/>
            <a:ext cx="1654500" cy="220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5402263" y="4052430"/>
            <a:ext cx="19304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天奥电梯 试验塔  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10m/s</a:t>
            </a: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92298"/>
            <a:ext cx="1659228" cy="22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8077200" y="4041700"/>
            <a:ext cx="19304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zh-CN" altLang="en-US" sz="1200" dirty="0" smtClean="0">
                <a:solidFill>
                  <a:schemeClr val="tx1"/>
                </a:solidFill>
                <a:latin typeface="+mn-ea"/>
                <a:ea typeface="+mn-ea"/>
              </a:rPr>
              <a:t>恒达富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士 试验塔  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10m/s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76" y="4450645"/>
            <a:ext cx="2279282" cy="165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2701499" y="6176600"/>
            <a:ext cx="2103437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云南曲靖京都国际  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3.5m/s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4399311"/>
            <a:ext cx="1611638" cy="171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5604548" y="6230313"/>
            <a:ext cx="2105025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苏州东方之门 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3.5m/s</a:t>
            </a: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399311"/>
            <a:ext cx="1247104" cy="17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7772400" y="6282142"/>
            <a:ext cx="24098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陕西渭南黄河明珠大酒店  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4m/s</a:t>
            </a:r>
          </a:p>
        </p:txBody>
      </p:sp>
    </p:spTree>
    <p:extLst>
      <p:ext uri="{BB962C8B-B14F-4D97-AF65-F5344CB8AC3E}">
        <p14:creationId xmlns:p14="http://schemas.microsoft.com/office/powerpoint/2010/main" val="141576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28</a:t>
            </a:fld>
            <a:endParaRPr lang="de-DE" noProof="0" dirty="0"/>
          </a:p>
        </p:txBody>
      </p:sp>
      <p:sp>
        <p:nvSpPr>
          <p:cNvPr id="6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四、应用案例</a:t>
            </a:r>
            <a:endParaRPr lang="zh-CN" altLang="en-US" dirty="0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2374"/>
            <a:ext cx="990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23" y="1990173"/>
            <a:ext cx="2190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76" y="1947579"/>
            <a:ext cx="1285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7" y="2085657"/>
            <a:ext cx="20383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47" y="3283993"/>
            <a:ext cx="18081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319463"/>
            <a:ext cx="1304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328988"/>
            <a:ext cx="1228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28988"/>
            <a:ext cx="12096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3" y="4529403"/>
            <a:ext cx="17922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26" y="4443942"/>
            <a:ext cx="1377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33" y="4186556"/>
            <a:ext cx="1647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688" y="4272280"/>
            <a:ext cx="12969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8" y="5630334"/>
            <a:ext cx="16303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01" y="5610226"/>
            <a:ext cx="15811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74" y="5715001"/>
            <a:ext cx="1428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57" y="5585257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319463"/>
            <a:ext cx="9715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70" y="5630920"/>
            <a:ext cx="1552381" cy="40952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47" y="5699126"/>
            <a:ext cx="819048" cy="51428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067" y="4278829"/>
            <a:ext cx="1609524" cy="69523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067" y="3090937"/>
            <a:ext cx="1180952" cy="59047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827" y="1812374"/>
            <a:ext cx="2628571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3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8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一、高速梯总体解决方案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3</a:t>
            </a:fld>
            <a:endParaRPr lang="de-DE" noProof="0" dirty="0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方案总成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 flipH="1">
            <a:off x="2200275" y="2051050"/>
            <a:ext cx="7696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en-US" altLang="zh-CN" sz="1600" b="1" dirty="0" smtClean="0">
                <a:solidFill>
                  <a:schemeClr val="tx1"/>
                </a:solidFill>
                <a:latin typeface="+mj-ea"/>
                <a:ea typeface="+mj-ea"/>
              </a:rPr>
              <a:t>1、NICE</a:t>
            </a:r>
            <a:r>
              <a:rPr lang="zh-CN" altLang="en-US" sz="1600" b="1" dirty="0">
                <a:solidFill>
                  <a:schemeClr val="tx1"/>
                </a:solidFill>
                <a:latin typeface="+mj-ea"/>
                <a:ea typeface="+mj-ea"/>
              </a:rPr>
              <a:t>四象限电梯控制系统</a:t>
            </a:r>
            <a:r>
              <a:rPr lang="en-US" altLang="zh-CN" sz="1600" b="1" dirty="0">
                <a:solidFill>
                  <a:schemeClr val="tx1"/>
                </a:solidFill>
                <a:latin typeface="+mj-ea"/>
                <a:ea typeface="+mj-ea"/>
              </a:rPr>
              <a:t>-------</a:t>
            </a:r>
            <a:r>
              <a:rPr lang="zh-CN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对电梯进行基本功能控制和曳引机驱动控制；</a:t>
            </a:r>
            <a:endParaRPr lang="en-US" altLang="zh-CN" sz="1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CN" sz="1600" b="1" dirty="0">
                <a:solidFill>
                  <a:schemeClr val="tx1"/>
                </a:solidFill>
                <a:latin typeface="+mj-ea"/>
                <a:ea typeface="+mj-ea"/>
              </a:rPr>
              <a:t>2、</a:t>
            </a:r>
            <a:r>
              <a:rPr lang="zh-CN" altLang="en-US" sz="1600" b="1" dirty="0">
                <a:solidFill>
                  <a:schemeClr val="tx1"/>
                </a:solidFill>
                <a:latin typeface="+mj-ea"/>
                <a:ea typeface="+mj-ea"/>
              </a:rPr>
              <a:t>独立的安全控制系统：</a:t>
            </a:r>
            <a:endParaRPr lang="en-US" altLang="zh-CN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CN" sz="1600" b="1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zh-CN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井道绝对位置检测系统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j-ea"/>
                <a:ea typeface="+mj-ea"/>
              </a:rPr>
              <a:t> ------</a:t>
            </a:r>
            <a:r>
              <a:rPr lang="zh-CN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对电梯进行独立的安全功能控制</a:t>
            </a:r>
            <a:r>
              <a:rPr lang="en-US" altLang="zh-CN" sz="1600" dirty="0" smtClean="0">
                <a:solidFill>
                  <a:schemeClr val="tx1"/>
                </a:solidFill>
                <a:latin typeface="+mj-ea"/>
                <a:ea typeface="+mj-ea"/>
              </a:rPr>
              <a:t>。 </a:t>
            </a:r>
            <a:endParaRPr lang="zh-CN" altLang="en-US" sz="1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CN" altLang="en-US" sz="1600" dirty="0" smtClean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2733675" y="3235325"/>
            <a:ext cx="5411787" cy="2857500"/>
            <a:chOff x="1886556" y="1443068"/>
            <a:chExt cx="5567684" cy="3312368"/>
          </a:xfrm>
        </p:grpSpPr>
        <p:sp>
          <p:nvSpPr>
            <p:cNvPr id="13" name="矩形 12"/>
            <p:cNvSpPr/>
            <p:nvPr/>
          </p:nvSpPr>
          <p:spPr>
            <a:xfrm>
              <a:off x="2002516" y="1443068"/>
              <a:ext cx="2737295" cy="971628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None/>
                <a:defRPr/>
              </a:pPr>
              <a:endParaRPr lang="en-US" sz="28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002516" y="3783808"/>
              <a:ext cx="2737295" cy="971628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None/>
                <a:defRPr/>
              </a:pPr>
              <a:endParaRPr lang="en-US" sz="28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5" name="右箭头 14"/>
            <p:cNvSpPr/>
            <p:nvPr/>
          </p:nvSpPr>
          <p:spPr>
            <a:xfrm>
              <a:off x="4974996" y="1518516"/>
              <a:ext cx="1447042" cy="839133"/>
            </a:xfrm>
            <a:prstGeom prst="rightArrow">
              <a:avLst>
                <a:gd name="adj1" fmla="val 48528"/>
                <a:gd name="adj2" fmla="val 10000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200" b="1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电梯基本功能控制</a:t>
              </a:r>
              <a:endParaRPr lang="en-US" sz="1200" b="1" kern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516766" y="1443068"/>
              <a:ext cx="937474" cy="3312368"/>
            </a:xfrm>
            <a:prstGeom prst="rect">
              <a:avLst/>
            </a:prstGeom>
            <a:gradFill>
              <a:gsLst>
                <a:gs pos="33000">
                  <a:srgbClr val="2676FF">
                    <a:lumMod val="60000"/>
                    <a:lumOff val="40000"/>
                  </a:srgbClr>
                </a:gs>
                <a:gs pos="100000">
                  <a:srgbClr val="2676FF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None/>
                <a:defRPr/>
              </a:pPr>
              <a:endParaRPr lang="en-US" sz="28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7" name="TextBox 53"/>
            <p:cNvSpPr txBox="1">
              <a:spLocks noChangeArrowheads="1"/>
            </p:cNvSpPr>
            <p:nvPr/>
          </p:nvSpPr>
          <p:spPr bwMode="auto">
            <a:xfrm>
              <a:off x="6650690" y="2052175"/>
              <a:ext cx="648392" cy="20628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r>
                <a:rPr lang="zh-CN" altLang="en-US" sz="3200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电</a:t>
              </a:r>
              <a:endParaRPr lang="en-US" altLang="zh-CN" sz="32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algn="ctr" eaLnBrk="1" hangingPunct="1">
                <a:buFont typeface="Arial" pitchFamily="34" charset="0"/>
                <a:buNone/>
                <a:defRPr/>
              </a:pPr>
              <a:endParaRPr lang="en-US" altLang="zh-CN" sz="32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algn="ctr" eaLnBrk="1" hangingPunct="1">
                <a:buFont typeface="Arial" pitchFamily="34" charset="0"/>
                <a:buNone/>
                <a:defRPr/>
              </a:pPr>
              <a:endParaRPr lang="en-US" altLang="zh-CN" sz="32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algn="ctr" eaLnBrk="1" hangingPunct="1">
                <a:buFont typeface="Arial" pitchFamily="34" charset="0"/>
                <a:buNone/>
                <a:defRPr/>
              </a:pPr>
              <a:r>
                <a:rPr lang="zh-CN" altLang="en-US" sz="3200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梯</a:t>
              </a:r>
            </a:p>
          </p:txBody>
        </p:sp>
        <p:sp>
          <p:nvSpPr>
            <p:cNvPr id="18" name="TextBox 53"/>
            <p:cNvSpPr txBox="1">
              <a:spLocks noChangeArrowheads="1"/>
            </p:cNvSpPr>
            <p:nvPr/>
          </p:nvSpPr>
          <p:spPr bwMode="auto">
            <a:xfrm>
              <a:off x="1886556" y="1728299"/>
              <a:ext cx="2735662" cy="3698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r>
                <a:rPr lang="en-US" altLang="zh-CN" sz="18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NICE</a:t>
              </a:r>
              <a:r>
                <a:rPr lang="zh-CN" altLang="en-US" sz="18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四象限控制系统</a:t>
              </a:r>
              <a:endParaRPr lang="zh-CN" altLang="en-US" sz="18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19" name="TextBox 53"/>
            <p:cNvSpPr txBox="1">
              <a:spLocks noChangeArrowheads="1"/>
            </p:cNvSpPr>
            <p:nvPr/>
          </p:nvSpPr>
          <p:spPr bwMode="auto">
            <a:xfrm>
              <a:off x="2123375" y="4069039"/>
              <a:ext cx="2616436" cy="4281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井道绝对位置检测系统</a:t>
              </a:r>
            </a:p>
          </p:txBody>
        </p:sp>
      </p:grpSp>
      <p:sp>
        <p:nvSpPr>
          <p:cNvPr id="20" name="右箭头 19"/>
          <p:cNvSpPr/>
          <p:nvPr/>
        </p:nvSpPr>
        <p:spPr>
          <a:xfrm>
            <a:off x="5635625" y="5164172"/>
            <a:ext cx="1447800" cy="838200"/>
          </a:xfrm>
          <a:prstGeom prst="rightArrow">
            <a:avLst>
              <a:gd name="adj1" fmla="val 48528"/>
              <a:gd name="adj2" fmla="val 100000"/>
            </a:avLst>
          </a:prstGeom>
          <a:solidFill>
            <a:srgbClr val="FF0000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200" b="1" kern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电梯安全功能控制</a:t>
            </a:r>
            <a:endParaRPr lang="en-US" sz="1200" b="1" kern="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右箭头 20"/>
          <p:cNvSpPr/>
          <p:nvPr/>
        </p:nvSpPr>
        <p:spPr>
          <a:xfrm rot="5400000">
            <a:off x="3730625" y="3868772"/>
            <a:ext cx="838200" cy="1600200"/>
          </a:xfrm>
          <a:prstGeom prst="rightArrow">
            <a:avLst>
              <a:gd name="adj1" fmla="val 50910"/>
              <a:gd name="adj2" fmla="val 69845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02025" y="4376772"/>
            <a:ext cx="1295400" cy="3508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400" kern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CANOPEN</a:t>
            </a:r>
            <a:endParaRPr lang="en-US" sz="1400" kern="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28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4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一、高速梯总体解决方案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系统构成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2193633" y="2343551"/>
            <a:ext cx="2984246" cy="3890300"/>
            <a:chOff x="2917825" y="1433513"/>
            <a:chExt cx="4097716" cy="4733925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2917825" y="4475163"/>
              <a:ext cx="1225550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>
                <a:buFont typeface="Arial" panose="020B0604020202020204" pitchFamily="34" charset="0"/>
                <a:buNone/>
              </a:pPr>
              <a:r>
                <a:rPr kumimoji="1" lang="zh-CN" altLang="en-US" sz="1200">
                  <a:solidFill>
                    <a:schemeClr val="tx1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厅外显示板</a:t>
              </a:r>
              <a:endParaRPr kumimoji="1" lang="zh-CN" altLang="en-US" sz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H="1" flipV="1">
              <a:off x="3360738" y="2089150"/>
              <a:ext cx="1588" cy="809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3346450" y="3259138"/>
              <a:ext cx="1588" cy="5476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3801745" y="4981575"/>
              <a:ext cx="3175" cy="2794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6239193" y="4978400"/>
              <a:ext cx="0" cy="18097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H="1">
              <a:off x="5021263" y="2711046"/>
              <a:ext cx="0" cy="83543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4494213" y="5814403"/>
              <a:ext cx="1081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>
                <a:buFont typeface="Arial" panose="020B0604020202020204" pitchFamily="34" charset="0"/>
                <a:buNone/>
              </a:pPr>
              <a:r>
                <a:rPr kumimoji="1"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门机变频器</a:t>
              </a:r>
              <a:endParaRPr kumimoji="1" lang="zh-CN" altLang="en-US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796280" y="5880100"/>
              <a:ext cx="1098550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>
                <a:buFont typeface="Arial" panose="020B0604020202020204" pitchFamily="34" charset="0"/>
                <a:buNone/>
              </a:pPr>
              <a:r>
                <a:rPr kumimoji="1"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轿内指令板</a:t>
              </a:r>
              <a:endParaRPr kumimoji="1" lang="zh-CN" altLang="en-US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029329" y="2766480"/>
              <a:ext cx="1986212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>
                <a:buFont typeface="Arial" panose="020B0604020202020204" pitchFamily="34" charset="0"/>
                <a:buNone/>
              </a:pPr>
              <a:r>
                <a:rPr kumimoji="1" lang="zh-CN" altLang="en-US" sz="12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高速梯四象限控制柜</a:t>
              </a:r>
              <a:endParaRPr kumimoji="1" lang="zh-CN" altLang="en-US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7" name="Picture 28" descr="指令板副本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305" y="5075238"/>
              <a:ext cx="428625" cy="81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30"/>
            <p:cNvSpPr>
              <a:spLocks noChangeShapeType="1"/>
            </p:cNvSpPr>
            <p:nvPr/>
          </p:nvSpPr>
          <p:spPr bwMode="auto">
            <a:xfrm rot="-240000">
              <a:off x="3352800" y="2298701"/>
              <a:ext cx="1017588" cy="76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pic>
          <p:nvPicPr>
            <p:cNvPr id="29" name="Picture 33" descr="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425" y="1433513"/>
              <a:ext cx="376238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4" descr="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713" y="2660650"/>
              <a:ext cx="376238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5" descr="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0" y="3779838"/>
              <a:ext cx="376238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3284128" y="5827713"/>
              <a:ext cx="1151238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>
                <a:buFont typeface="Arial" panose="020B0604020202020204" pitchFamily="34" charset="0"/>
                <a:buNone/>
              </a:pPr>
              <a:r>
                <a:rPr kumimoji="1"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轿内显示板</a:t>
              </a:r>
              <a:endParaRPr kumimoji="1" lang="zh-CN" altLang="en-US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 rot="180000">
              <a:off x="4958561" y="4374172"/>
              <a:ext cx="45719" cy="84931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rot="60000" flipV="1">
              <a:off x="3795714" y="4965699"/>
              <a:ext cx="2452686" cy="45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500" kern="1200">
                  <a:solidFill>
                    <a:schemeClr val="accent2"/>
                  </a:solidFill>
                  <a:latin typeface="Lucida Sans Unicode" panose="020B0602030504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pic>
          <p:nvPicPr>
            <p:cNvPr id="36" name="Picture 9" descr="NICE9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3" t="6883" r="8086" b="5669"/>
            <a:stretch>
              <a:fillRect/>
            </a:stretch>
          </p:blipFill>
          <p:spPr bwMode="auto">
            <a:xfrm>
              <a:off x="4572000" y="5118100"/>
              <a:ext cx="914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6" descr="2180"/>
            <p:cNvPicPr>
              <a:picLocks noChangeAspect="1" noChangeArrowheads="1"/>
            </p:cNvPicPr>
            <p:nvPr/>
          </p:nvPicPr>
          <p:blipFill>
            <a:blip r:embed="rId5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t="9302" b="16280"/>
            <a:stretch>
              <a:fillRect/>
            </a:stretch>
          </p:blipFill>
          <p:spPr bwMode="auto">
            <a:xfrm>
              <a:off x="3276600" y="5187950"/>
              <a:ext cx="10668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49"/>
          <p:cNvSpPr txBox="1">
            <a:spLocks noChangeArrowheads="1"/>
          </p:cNvSpPr>
          <p:nvPr/>
        </p:nvSpPr>
        <p:spPr bwMode="auto">
          <a:xfrm>
            <a:off x="5564755" y="3447551"/>
            <a:ext cx="1117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1" lang="en-US" altLang="zh-CN" sz="1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+</a:t>
            </a:r>
            <a:endParaRPr kumimoji="1" lang="zh-CN" altLang="en-US" sz="1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024630" y="2060076"/>
            <a:ext cx="3455987" cy="4319588"/>
          </a:xfrm>
          <a:prstGeom prst="rect">
            <a:avLst/>
          </a:prstGeom>
          <a:noFill/>
          <a:ln w="9525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latinLnBrk="1" hangingPunct="1">
              <a:spcBef>
                <a:spcPct val="50000"/>
              </a:spcBef>
              <a:buFont typeface="Arial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772842" y="2290264"/>
            <a:ext cx="2519363" cy="3852862"/>
          </a:xfrm>
          <a:prstGeom prst="rect">
            <a:avLst/>
          </a:prstGeom>
          <a:noFill/>
          <a:ln w="9525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latinLnBrk="1" hangingPunct="1">
              <a:spcBef>
                <a:spcPct val="50000"/>
              </a:spcBef>
              <a:buFont typeface="Arial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  <a:prstDash val="dash"/>
              </a:ln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7513844" y="5328326"/>
            <a:ext cx="1573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kumimoji="1" lang="zh-CN" altLang="en-US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井道磁栅尺位置系统</a:t>
            </a:r>
            <a:endParaRPr kumimoji="1" lang="en-US" altLang="zh-CN" sz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kumimoji="1" lang="zh-CN" altLang="en-US" sz="1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1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LIMAX33 CP</a:t>
            </a:r>
            <a:r>
              <a:rPr kumimoji="1" lang="zh-CN" altLang="en-US" sz="1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kumimoji="1" lang="zh-CN" altLang="en-US" sz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34"/>
          <p:cNvSpPr txBox="1">
            <a:spLocks noChangeArrowheads="1"/>
          </p:cNvSpPr>
          <p:nvPr/>
        </p:nvSpPr>
        <p:spPr bwMode="auto">
          <a:xfrm flipH="1">
            <a:off x="7063355" y="6290764"/>
            <a:ext cx="2228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kumimoji="1" lang="zh-CN" altLang="en-US" sz="16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井道绝对位置检测系统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980" y="2606176"/>
            <a:ext cx="1081087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4"/>
          <p:cNvSpPr txBox="1">
            <a:spLocks noChangeArrowheads="1"/>
          </p:cNvSpPr>
          <p:nvPr/>
        </p:nvSpPr>
        <p:spPr bwMode="auto">
          <a:xfrm flipH="1">
            <a:off x="2699317" y="6460626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kumimoji="1" lang="zh-CN" altLang="en-US" sz="16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电梯控制系统</a:t>
            </a:r>
          </a:p>
        </p:txBody>
      </p:sp>
      <p:pic>
        <p:nvPicPr>
          <p:cNvPr id="2050" name="图片 5" descr="高速检修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27711" r="-511" b="2785"/>
          <a:stretch>
            <a:fillRect/>
          </a:stretch>
        </p:blipFill>
        <p:spPr bwMode="auto">
          <a:xfrm>
            <a:off x="3399535" y="3837807"/>
            <a:ext cx="1032205" cy="98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3350743" y="4673796"/>
            <a:ext cx="1546803" cy="26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kumimoji="1" lang="zh-CN" altLang="en-US" sz="1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高速梯专用较顶检修箱</a:t>
            </a:r>
            <a:endParaRPr kumimoji="1" lang="zh-CN" altLang="en-US" sz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8088" y="2147587"/>
            <a:ext cx="1272111" cy="11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5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一、高速梯总体解决方案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井道开关配置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graphicFrame>
        <p:nvGraphicFramePr>
          <p:cNvPr id="7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629598"/>
              </p:ext>
            </p:extLst>
          </p:nvPr>
        </p:nvGraphicFramePr>
        <p:xfrm>
          <a:off x="7495504" y="1167425"/>
          <a:ext cx="2570162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Visio" r:id="rId3" imgW="5109711" imgH="10145184" progId="Visio.Drawing.11">
                  <p:embed/>
                </p:oleObj>
              </mc:Choice>
              <mc:Fallback>
                <p:oleObj name="Visio" r:id="rId3" imgW="5109711" imgH="101451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504" y="1167425"/>
                        <a:ext cx="2570162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216474" y="2150772"/>
            <a:ext cx="487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1pPr>
            <a:lvl2pPr marL="742950" indent="-28575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2pPr>
            <a:lvl3pPr marL="1143000" indent="-22860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3pPr>
            <a:lvl4pPr marL="1600200" indent="-22860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4pPr>
            <a:lvl5pPr marL="2057400" indent="-22860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en-US" altLang="zh-CN" sz="1400" dirty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CN" altLang="en-US" sz="1400" dirty="0">
                <a:solidFill>
                  <a:schemeClr val="tx1"/>
                </a:solidFill>
                <a:latin typeface="+mj-ea"/>
                <a:ea typeface="+mj-ea"/>
              </a:rPr>
              <a:t>井道配置只需要附加一套磁栅尺位置测量系统，同时保留极限位置开关，其他开关均可省去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。电梯的停靠依据磁栅尺的位置实现准确平层。</a:t>
            </a:r>
            <a:endParaRPr lang="en-US" altLang="zh-CN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CN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CN" altLang="en-US" sz="1400" dirty="0">
                <a:solidFill>
                  <a:schemeClr val="tx1"/>
                </a:solidFill>
                <a:latin typeface="+mj-ea"/>
                <a:ea typeface="+mj-ea"/>
              </a:rPr>
              <a:t>备注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：磁栅尺位置系统具有减行程功能，因此缓冲器按照国标</a:t>
            </a:r>
            <a:r>
              <a:rPr lang="zh-CN" altLang="en-US" sz="1400" dirty="0">
                <a:solidFill>
                  <a:schemeClr val="tx1"/>
                </a:solidFill>
                <a:latin typeface="+mj-ea"/>
                <a:ea typeface="+mj-ea"/>
              </a:rPr>
              <a:t>的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要求可以进行降档使用。</a:t>
            </a:r>
            <a:endParaRPr lang="en-US" altLang="zh-CN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839198"/>
              </p:ext>
            </p:extLst>
          </p:nvPr>
        </p:nvGraphicFramePr>
        <p:xfrm>
          <a:off x="1209565" y="4743719"/>
          <a:ext cx="5584824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78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CN" alt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井道开关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567" marB="45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CN" alt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插板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567" marB="45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CN" alt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平层感应器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567" marB="45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CN" alt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减速开关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567" marB="45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CN" alt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限位开关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567" marB="45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CN" altLang="en-US" sz="1200" b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极限开关</a:t>
                      </a:r>
                      <a:endParaRPr kumimoji="0" lang="zh-CN" altLang="en-US" sz="1200" b="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567" marB="45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CN" alt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提前开门模块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567" marB="45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CN" alt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减行程模块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567" marB="45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CN" alt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配置</a:t>
                      </a:r>
                      <a:endParaRPr kumimoji="0" lang="zh-CN" altLang="en-US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567" marB="45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╳</a:t>
                      </a:r>
                    </a:p>
                  </a:txBody>
                  <a:tcPr marL="91448" marR="91448" marT="45567" marB="45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╳</a:t>
                      </a:r>
                    </a:p>
                  </a:txBody>
                  <a:tcPr marL="91448" marR="91448" marT="45567" marB="45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╳</a:t>
                      </a:r>
                    </a:p>
                  </a:txBody>
                  <a:tcPr marL="91448" marR="91448" marT="45567" marB="45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╳</a:t>
                      </a:r>
                    </a:p>
                  </a:txBody>
                  <a:tcPr marL="91448" marR="91448" marT="45567" marB="45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 marL="91448" marR="91448" marT="45567" marB="45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╳</a:t>
                      </a:r>
                    </a:p>
                  </a:txBody>
                  <a:tcPr marL="91448" marR="91448" marT="45567" marB="45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╳</a:t>
                      </a:r>
                    </a:p>
                  </a:txBody>
                  <a:tcPr marL="91448" marR="91448" marT="45567" marB="45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238699" y="4360572"/>
            <a:ext cx="24161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  <a:ea typeface="黑体" panose="02010609060101010101" pitchFamily="49" charset="-122"/>
              </a:rPr>
              <a:t>节省井道开关一览表：</a:t>
            </a:r>
            <a:endParaRPr lang="en-US" altLang="zh-CN" sz="1600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843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6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一、高速梯总体解决方案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电气实现基本原理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282521" y="2499695"/>
            <a:ext cx="35814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1pPr>
            <a:lvl2pPr marL="742950" indent="-28575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2pPr>
            <a:lvl3pPr marL="1143000" indent="-22860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3pPr>
            <a:lvl4pPr marL="1600200" indent="-22860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4pPr>
            <a:lvl5pPr marL="2057400" indent="-228600" eaLnBrk="0" hangingPunct="0"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>
                <a:solidFill>
                  <a:schemeClr val="accent2"/>
                </a:solidFill>
                <a:latin typeface="Lucida Sans Unicode" pitchFamily="34" charset="0"/>
                <a:ea typeface="黑体" pitchFamily="49" charset="-122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en-US" altLang="zh-CN" sz="1400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zh-CN" altLang="en-US" sz="1400" dirty="0">
                <a:solidFill>
                  <a:schemeClr val="tx1"/>
                </a:solidFill>
                <a:latin typeface="+mj-ea"/>
                <a:ea typeface="+mj-ea"/>
              </a:rPr>
              <a:t>、磁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栅尺系统作为附加的一套独立的安全部件</a:t>
            </a:r>
            <a:r>
              <a:rPr lang="en-US" altLang="zh-CN" sz="1400" dirty="0" smtClean="0">
                <a:solidFill>
                  <a:schemeClr val="tx1"/>
                </a:solidFill>
                <a:latin typeface="+mj-ea"/>
                <a:ea typeface="+mj-ea"/>
              </a:rPr>
              <a:t>SIL3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，独立完成减行程、轿厢意外移动、提前开门、再平层、超速保护五大安全功能的保护；</a:t>
            </a:r>
            <a:endParaRPr lang="en-US" altLang="zh-CN" sz="1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CN" sz="1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CN" sz="1400" dirty="0" smtClean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r>
              <a:rPr lang="zh-CN" altLang="en-US" sz="1400" dirty="0">
                <a:solidFill>
                  <a:schemeClr val="tx1"/>
                </a:solidFill>
                <a:latin typeface="+mj-ea"/>
                <a:ea typeface="+mj-ea"/>
              </a:rPr>
              <a:t>、</a:t>
            </a:r>
            <a:r>
              <a:rPr lang="en-US" altLang="zh-CN" sz="1400" dirty="0" smtClean="0">
                <a:solidFill>
                  <a:schemeClr val="tx1"/>
                </a:solidFill>
                <a:latin typeface="+mj-ea"/>
                <a:ea typeface="+mj-ea"/>
              </a:rPr>
              <a:t>NICE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控制器和磁栅尺控制器之间</a:t>
            </a:r>
            <a:r>
              <a:rPr lang="en-US" altLang="zh-CN" sz="1400" dirty="0" smtClean="0">
                <a:solidFill>
                  <a:schemeClr val="tx1"/>
                </a:solidFill>
                <a:latin typeface="+mj-ea"/>
                <a:ea typeface="+mj-ea"/>
              </a:rPr>
              <a:t>CAN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通讯，相互之间进行速度和位置的冗余检验</a:t>
            </a:r>
            <a:endParaRPr lang="en-US" altLang="zh-CN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8" name="图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60" y="1852986"/>
            <a:ext cx="4787442" cy="394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0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7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二、主要产品组成介绍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逆变部分</a:t>
            </a:r>
            <a:r>
              <a:rPr lang="en-US" altLang="zh-CN" sz="2000" b="1" dirty="0" smtClean="0">
                <a:solidFill>
                  <a:srgbClr val="007379"/>
                </a:solidFill>
                <a:latin typeface="+mn-ea"/>
                <a:ea typeface="+mn-ea"/>
              </a:rPr>
              <a:t>---NICE3000+</a:t>
            </a:r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控制器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60208" y="2150772"/>
            <a:ext cx="8381082" cy="76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极强的功率扩展能力，借助汇川的变频器平台，可快速实现更大功率的产品扩展。</a:t>
            </a:r>
            <a:endParaRPr lang="en-US" altLang="zh-CN" sz="1600" dirty="0" smtClean="0">
              <a:solidFill>
                <a:schemeClr val="tx1"/>
              </a:solidFill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目前可直接支持最大</a:t>
            </a:r>
            <a:r>
              <a:rPr lang="en-US" altLang="zh-CN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450kw</a:t>
            </a:r>
            <a:r>
              <a:rPr lang="zh-CN" altLang="en-US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变频器的功率选型：</a:t>
            </a:r>
            <a:endParaRPr lang="en-US" altLang="zh-CN" sz="1600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639546"/>
              </p:ext>
            </p:extLst>
          </p:nvPr>
        </p:nvGraphicFramePr>
        <p:xfrm>
          <a:off x="2011788" y="2960111"/>
          <a:ext cx="7429502" cy="167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1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项目</a:t>
                      </a: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规格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dirty="0" smtClean="0">
                          <a:solidFill>
                            <a:schemeClr val="tx1"/>
                          </a:solidFill>
                        </a:rPr>
                        <a:t>功率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zh-CN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zh-CN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zh-CN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zh-CN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zh-CN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1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zh-CN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zh-CN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</a:rPr>
                        <a:t>额定输入电流（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  <a:p>
                      <a:endParaRPr lang="zh-CN" alt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287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365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410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</a:rPr>
                        <a:t>额定输出电流（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304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377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426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474362"/>
              </p:ext>
            </p:extLst>
          </p:nvPr>
        </p:nvGraphicFramePr>
        <p:xfrm>
          <a:off x="2011251" y="4662197"/>
          <a:ext cx="5791202" cy="158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3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3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3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9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</a:rPr>
                        <a:t>功率</a:t>
                      </a: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355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</a:rPr>
                        <a:t>额定输入电流（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  <a:p>
                      <a:endParaRPr lang="zh-CN" alt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441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495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565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617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687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782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</a:rPr>
                        <a:t>额定输出电流（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465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520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585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650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725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</a:rPr>
                        <a:t>820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51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8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二、主要产品组成介绍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能量回馈部分</a:t>
            </a:r>
            <a:r>
              <a:rPr lang="en-US" altLang="zh-CN" sz="2000" b="1" dirty="0" smtClean="0">
                <a:solidFill>
                  <a:srgbClr val="007379"/>
                </a:solidFill>
                <a:latin typeface="+mn-ea"/>
                <a:ea typeface="+mn-ea"/>
              </a:rPr>
              <a:t>---MD050</a:t>
            </a:r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主动式前端单元（</a:t>
            </a:r>
            <a:r>
              <a:rPr lang="en-US" altLang="zh-CN" sz="2000" b="1" dirty="0" smtClean="0">
                <a:solidFill>
                  <a:srgbClr val="007379"/>
                </a:solidFill>
                <a:latin typeface="+mn-ea"/>
                <a:ea typeface="+mn-ea"/>
              </a:rPr>
              <a:t>AFE</a:t>
            </a:r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）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801" y="2150772"/>
            <a:ext cx="65341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9</a:t>
            </a:fld>
            <a:endParaRPr lang="de-DE" noProof="0" dirty="0"/>
          </a:p>
        </p:txBody>
      </p:sp>
      <p:sp>
        <p:nvSpPr>
          <p:cNvPr id="5" name="标题 7"/>
          <p:cNvSpPr>
            <a:spLocks noGrp="1"/>
          </p:cNvSpPr>
          <p:nvPr>
            <p:ph type="title"/>
          </p:nvPr>
        </p:nvSpPr>
        <p:spPr>
          <a:xfrm>
            <a:off x="549275" y="907200"/>
            <a:ext cx="11087999" cy="648000"/>
          </a:xfrm>
        </p:spPr>
        <p:txBody>
          <a:bodyPr/>
          <a:lstStyle/>
          <a:p>
            <a:r>
              <a:rPr lang="zh-CN" altLang="en-US" dirty="0" smtClean="0"/>
              <a:t>二、主要产品组成介绍</a:t>
            </a:r>
            <a:endParaRPr lang="zh-CN" altLang="en-US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01273" y="1692298"/>
            <a:ext cx="5903890" cy="4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lvl="0"/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能量回馈部分</a:t>
            </a:r>
            <a:r>
              <a:rPr lang="en-US" altLang="zh-CN" sz="2000" b="1" dirty="0" smtClean="0">
                <a:solidFill>
                  <a:srgbClr val="007379"/>
                </a:solidFill>
                <a:latin typeface="+mn-ea"/>
                <a:ea typeface="+mn-ea"/>
              </a:rPr>
              <a:t>---MD050</a:t>
            </a:r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主动式前端单元（</a:t>
            </a:r>
            <a:r>
              <a:rPr lang="en-US" altLang="zh-CN" sz="2000" b="1" dirty="0" smtClean="0">
                <a:solidFill>
                  <a:srgbClr val="007379"/>
                </a:solidFill>
                <a:latin typeface="+mn-ea"/>
                <a:ea typeface="+mn-ea"/>
              </a:rPr>
              <a:t>AFE</a:t>
            </a:r>
            <a:r>
              <a:rPr lang="zh-CN" altLang="en-US" sz="2000" b="1" dirty="0" smtClean="0">
                <a:solidFill>
                  <a:srgbClr val="007379"/>
                </a:solidFill>
                <a:latin typeface="+mn-ea"/>
                <a:ea typeface="+mn-ea"/>
              </a:rPr>
              <a:t>）</a:t>
            </a:r>
            <a:endParaRPr lang="en-US" altLang="zh-CN" sz="2000" b="1" dirty="0" smtClean="0">
              <a:solidFill>
                <a:srgbClr val="007379"/>
              </a:solidFill>
              <a:latin typeface="+mn-ea"/>
              <a:ea typeface="+mn-ea"/>
            </a:endParaRPr>
          </a:p>
        </p:txBody>
      </p:sp>
      <p:graphicFrame>
        <p:nvGraphicFramePr>
          <p:cNvPr id="7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847173"/>
              </p:ext>
            </p:extLst>
          </p:nvPr>
        </p:nvGraphicFramePr>
        <p:xfrm>
          <a:off x="5458495" y="2287870"/>
          <a:ext cx="54102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Visio" r:id="rId3" imgW="7424994" imgH="3865449" progId="Visio.Drawing.11">
                  <p:embed/>
                </p:oleObj>
              </mc:Choice>
              <mc:Fallback>
                <p:oleObj name="Visio" r:id="rId3" imgW="7424994" imgH="386544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495" y="2287870"/>
                        <a:ext cx="54102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75273" y="2945056"/>
            <a:ext cx="452779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）外置滤波器、电抗器；</a:t>
            </a:r>
            <a:endParaRPr lang="en-US" altLang="zh-CN" sz="1600" dirty="0" smtClean="0">
              <a:solidFill>
                <a:schemeClr val="tx1"/>
              </a:solidFill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2</a:t>
            </a:r>
            <a:r>
              <a:rPr lang="zh-CN" altLang="en-US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）功率因数大于</a:t>
            </a:r>
            <a:r>
              <a:rPr lang="en-US" altLang="zh-CN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0.98</a:t>
            </a:r>
            <a:r>
              <a:rPr lang="zh-CN" altLang="en-US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；</a:t>
            </a:r>
            <a:endParaRPr lang="en-US" altLang="zh-CN" sz="1600" dirty="0" smtClean="0">
              <a:solidFill>
                <a:schemeClr val="tx1"/>
              </a:solidFill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3) </a:t>
            </a:r>
            <a:r>
              <a:rPr lang="zh-CN" altLang="en-US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可控整流谐波电流小于</a:t>
            </a:r>
            <a:r>
              <a:rPr lang="en-US" altLang="zh-CN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5%</a:t>
            </a:r>
            <a:r>
              <a:rPr lang="zh-CN" altLang="en-US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，电网电压</a:t>
            </a:r>
            <a:endParaRPr lang="en-US" altLang="zh-CN" sz="1600" dirty="0" smtClean="0">
              <a:solidFill>
                <a:schemeClr val="tx1"/>
              </a:solidFill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谐波小于</a:t>
            </a:r>
            <a:r>
              <a:rPr lang="en-US" altLang="zh-CN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3%</a:t>
            </a:r>
            <a:r>
              <a:rPr lang="zh-CN" altLang="en-US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；</a:t>
            </a:r>
            <a:endParaRPr lang="en-US" altLang="zh-CN" sz="1600" dirty="0" smtClean="0">
              <a:solidFill>
                <a:schemeClr val="tx1"/>
              </a:solidFill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）可将</a:t>
            </a:r>
            <a:r>
              <a:rPr lang="en-US" altLang="zh-CN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95%</a:t>
            </a:r>
            <a:r>
              <a:rPr lang="zh-CN" altLang="en-US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以上的再生电能回收利用。</a:t>
            </a:r>
            <a:endParaRPr lang="en-US" altLang="zh-CN" sz="1600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06692" y="2421209"/>
            <a:ext cx="4203031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tx1"/>
                </a:solidFill>
                <a:ea typeface="黑体" panose="02010609060101010101" pitchFamily="49" charset="-122"/>
              </a:rPr>
              <a:t>性能指标：</a:t>
            </a:r>
            <a:endParaRPr lang="en-US" altLang="zh-CN" sz="1600" dirty="0" smtClean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57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c0fee130352c26806ddebbfd2c911ee1dd1da"/>
</p:tagLst>
</file>

<file path=ppt/theme/theme1.xml><?xml version="1.0" encoding="utf-8"?>
<a:theme xmlns:a="http://schemas.openxmlformats.org/drawingml/2006/main" name="00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err="1" smtClean="0"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solidFill>
          <a:schemeClr val="accent3"/>
        </a:solidFill>
        <a:ln>
          <a:noFill/>
        </a:ln>
      </a:spPr>
      <a:bodyPr wrap="square" lIns="180000" tIns="90000" rIns="180000" bIns="90000" rtlCol="0">
        <a:spAutoFit/>
      </a:bodyPr>
      <a:lstStyle>
        <a:defPPr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NOVANCE 2019 PPT.pptx" id="{02ACDD9A-6DA0-4F5E-BBB3-159F38B85AEA}" vid="{082D53E9-39A1-41ED-A1AB-ADDE5848E2B4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PhönixConta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PhönixConta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3068</TotalTime>
  <Words>2047</Words>
  <Application>Microsoft Office PowerPoint</Application>
  <PresentationFormat>自定义</PresentationFormat>
  <Paragraphs>382</Paragraphs>
  <Slides>29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8" baseType="lpstr">
      <vt:lpstr>Helvetica Light</vt:lpstr>
      <vt:lpstr>仿宋</vt:lpstr>
      <vt:lpstr>黑体</vt:lpstr>
      <vt:lpstr>华文细黑</vt:lpstr>
      <vt:lpstr>宋体</vt:lpstr>
      <vt:lpstr>微软雅黑</vt:lpstr>
      <vt:lpstr>微软雅黑</vt:lpstr>
      <vt:lpstr>Arial</vt:lpstr>
      <vt:lpstr>Calibri</vt:lpstr>
      <vt:lpstr>Calibri Light</vt:lpstr>
      <vt:lpstr>Impact</vt:lpstr>
      <vt:lpstr>Lucida Sans Unicode</vt:lpstr>
      <vt:lpstr>Segoe UI Light</vt:lpstr>
      <vt:lpstr>Times New Roman</vt:lpstr>
      <vt:lpstr>Wingdings</vt:lpstr>
      <vt:lpstr>00</vt:lpstr>
      <vt:lpstr>1_自定义设计方案</vt:lpstr>
      <vt:lpstr>自定义设计方案</vt:lpstr>
      <vt:lpstr>Visio</vt:lpstr>
      <vt:lpstr>PowerPoint 演示文稿</vt:lpstr>
      <vt:lpstr>PowerPoint 演示文稿</vt:lpstr>
      <vt:lpstr>一、高速梯总体解决方案</vt:lpstr>
      <vt:lpstr>一、高速梯总体解决方案</vt:lpstr>
      <vt:lpstr>一、高速梯总体解决方案</vt:lpstr>
      <vt:lpstr>一、高速梯总体解决方案</vt:lpstr>
      <vt:lpstr>二、主要产品组成介绍</vt:lpstr>
      <vt:lpstr>二、主要产品组成介绍</vt:lpstr>
      <vt:lpstr>二、主要产品组成介绍</vt:lpstr>
      <vt:lpstr>二、主要产品组成介绍</vt:lpstr>
      <vt:lpstr>二、主要产品组成介绍</vt:lpstr>
      <vt:lpstr>二、主要产品组成介绍</vt:lpstr>
      <vt:lpstr>二、主要产品组成介绍</vt:lpstr>
      <vt:lpstr>二、主要产品组成介绍</vt:lpstr>
      <vt:lpstr>二、主要产品组成介绍</vt:lpstr>
      <vt:lpstr>二、主要产品组成介绍</vt:lpstr>
      <vt:lpstr>二、主要产品组成介绍</vt:lpstr>
      <vt:lpstr>二、主要产品组成介绍</vt:lpstr>
      <vt:lpstr>三、电气设计与实现</vt:lpstr>
      <vt:lpstr>三、电气设计与实现</vt:lpstr>
      <vt:lpstr>三、电气设计与实现</vt:lpstr>
      <vt:lpstr>三、电气设计实现</vt:lpstr>
      <vt:lpstr>三、电气设计实现</vt:lpstr>
      <vt:lpstr>三、电气设计实现</vt:lpstr>
      <vt:lpstr>三、电气设计实现</vt:lpstr>
      <vt:lpstr>四、应用案例</vt:lpstr>
      <vt:lpstr>四、应用案例</vt:lpstr>
      <vt:lpstr>四、应用案例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guzhipei（顾智培）</dc:creator>
  <cp:lastModifiedBy>weipeng（魏鹏）</cp:lastModifiedBy>
  <cp:revision>222</cp:revision>
  <dcterms:created xsi:type="dcterms:W3CDTF">2019-04-30T01:17:27Z</dcterms:created>
  <dcterms:modified xsi:type="dcterms:W3CDTF">2021-07-19T01:59:04Z</dcterms:modified>
</cp:coreProperties>
</file>